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 id="2147483700" r:id="rId4"/>
  </p:sldMasterIdLst>
  <p:notesMasterIdLst>
    <p:notesMasterId r:id="rId24"/>
  </p:notesMasterIdLst>
  <p:sldIdLst>
    <p:sldId id="256" r:id="rId5"/>
    <p:sldId id="257" r:id="rId6"/>
    <p:sldId id="261" r:id="rId7"/>
    <p:sldId id="262" r:id="rId8"/>
    <p:sldId id="263" r:id="rId9"/>
    <p:sldId id="265" r:id="rId10"/>
    <p:sldId id="264" r:id="rId11"/>
    <p:sldId id="266" r:id="rId12"/>
    <p:sldId id="267" r:id="rId13"/>
    <p:sldId id="268" r:id="rId14"/>
    <p:sldId id="269" r:id="rId15"/>
    <p:sldId id="270" r:id="rId16"/>
    <p:sldId id="273" r:id="rId17"/>
    <p:sldId id="274" r:id="rId18"/>
    <p:sldId id="271" r:id="rId19"/>
    <p:sldId id="272" r:id="rId20"/>
    <p:sldId id="275" r:id="rId21"/>
    <p:sldId id="259" r:id="rId22"/>
    <p:sldId id="260" r:id="rId23"/>
  </p:sldIdLst>
  <p:sldSz cx="9902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32C587-B008-7F5C-F317-3A64AEDB4FAB}" v="8" dt="2021-09-27T10:16:57.823"/>
    <p1510:client id="{D0CA4B36-018E-E1E3-C664-916400E3FF90}" v="244" dt="2021-09-28T07:28:22.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94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8A227-5805-4344-8F33-B33D0E58A09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8990DCD-BD00-4BF7-9424-5261AFBC0F76}">
      <dgm:prSet/>
      <dgm:spPr/>
      <dgm:t>
        <a:bodyPr/>
        <a:lstStyle/>
        <a:p>
          <a:pPr>
            <a:lnSpc>
              <a:spcPct val="100000"/>
            </a:lnSpc>
            <a:defRPr cap="all"/>
          </a:pPr>
          <a:r>
            <a:rPr lang="en-GB" b="1" dirty="0"/>
            <a:t>Intro</a:t>
          </a:r>
          <a:endParaRPr lang="en-US" dirty="0"/>
        </a:p>
      </dgm:t>
    </dgm:pt>
    <dgm:pt modelId="{E8D748A2-F101-4F04-A63B-87105C1B41FA}" type="parTrans" cxnId="{639B3BA4-5E7D-49C0-9202-0C8CD032D26C}">
      <dgm:prSet/>
      <dgm:spPr/>
      <dgm:t>
        <a:bodyPr/>
        <a:lstStyle/>
        <a:p>
          <a:endParaRPr lang="en-US"/>
        </a:p>
      </dgm:t>
    </dgm:pt>
    <dgm:pt modelId="{2802533B-C262-4EF4-8BCA-BAB3F8188FD5}" type="sibTrans" cxnId="{639B3BA4-5E7D-49C0-9202-0C8CD032D26C}">
      <dgm:prSet/>
      <dgm:spPr/>
      <dgm:t>
        <a:bodyPr/>
        <a:lstStyle/>
        <a:p>
          <a:endParaRPr lang="en-US"/>
        </a:p>
      </dgm:t>
    </dgm:pt>
    <dgm:pt modelId="{115FA63F-F0BE-4907-B799-C77369DA42BC}">
      <dgm:prSet/>
      <dgm:spPr/>
      <dgm:t>
        <a:bodyPr/>
        <a:lstStyle/>
        <a:p>
          <a:pPr>
            <a:lnSpc>
              <a:spcPct val="100000"/>
            </a:lnSpc>
            <a:defRPr cap="all"/>
          </a:pPr>
          <a:r>
            <a:rPr lang="en-GB" b="1" dirty="0"/>
            <a:t>Pre-processing</a:t>
          </a:r>
          <a:endParaRPr lang="en-US" dirty="0"/>
        </a:p>
      </dgm:t>
    </dgm:pt>
    <dgm:pt modelId="{EC54D0ED-4046-4A1F-ABBB-CB75221DF182}" type="parTrans" cxnId="{CE3CD390-BD81-4597-96A4-3E59E1AAAE51}">
      <dgm:prSet/>
      <dgm:spPr/>
      <dgm:t>
        <a:bodyPr/>
        <a:lstStyle/>
        <a:p>
          <a:endParaRPr lang="en-US"/>
        </a:p>
      </dgm:t>
    </dgm:pt>
    <dgm:pt modelId="{B0681F4F-0A2C-4590-A38D-AF8E7A46938C}" type="sibTrans" cxnId="{CE3CD390-BD81-4597-96A4-3E59E1AAAE51}">
      <dgm:prSet/>
      <dgm:spPr/>
      <dgm:t>
        <a:bodyPr/>
        <a:lstStyle/>
        <a:p>
          <a:endParaRPr lang="en-US"/>
        </a:p>
      </dgm:t>
    </dgm:pt>
    <dgm:pt modelId="{78DB4BA3-26D8-4C72-BC6D-952324482031}">
      <dgm:prSet/>
      <dgm:spPr/>
      <dgm:t>
        <a:bodyPr/>
        <a:lstStyle/>
        <a:p>
          <a:pPr>
            <a:lnSpc>
              <a:spcPct val="100000"/>
            </a:lnSpc>
            <a:defRPr cap="all"/>
          </a:pPr>
          <a:r>
            <a:rPr lang="en-GB" b="1" dirty="0"/>
            <a:t>MODEL </a:t>
          </a:r>
          <a:endParaRPr lang="en-US" dirty="0"/>
        </a:p>
      </dgm:t>
    </dgm:pt>
    <dgm:pt modelId="{6F1EAC1C-F500-4164-ACEA-B1DE50737AD7}" type="parTrans" cxnId="{A401409B-00D5-4E4A-AB04-CBA7C70C21CB}">
      <dgm:prSet/>
      <dgm:spPr/>
      <dgm:t>
        <a:bodyPr/>
        <a:lstStyle/>
        <a:p>
          <a:endParaRPr lang="en-US"/>
        </a:p>
      </dgm:t>
    </dgm:pt>
    <dgm:pt modelId="{B93BB5CF-853A-46B2-AB45-44D71E5F03E6}" type="sibTrans" cxnId="{A401409B-00D5-4E4A-AB04-CBA7C70C21CB}">
      <dgm:prSet/>
      <dgm:spPr/>
      <dgm:t>
        <a:bodyPr/>
        <a:lstStyle/>
        <a:p>
          <a:endParaRPr lang="en-US"/>
        </a:p>
      </dgm:t>
    </dgm:pt>
    <dgm:pt modelId="{5680A5D8-9030-49AF-AC9A-DD4A3395DBD6}">
      <dgm:prSet/>
      <dgm:spPr/>
      <dgm:t>
        <a:bodyPr/>
        <a:lstStyle/>
        <a:p>
          <a:pPr>
            <a:lnSpc>
              <a:spcPct val="100000"/>
            </a:lnSpc>
            <a:defRPr cap="all"/>
          </a:pPr>
          <a:r>
            <a:rPr lang="en-GB" b="1" dirty="0"/>
            <a:t>Design Thinking</a:t>
          </a:r>
          <a:endParaRPr lang="en-US" b="1" dirty="0"/>
        </a:p>
      </dgm:t>
    </dgm:pt>
    <dgm:pt modelId="{8EED4409-95B0-42EC-8B21-43593BAE1389}" type="parTrans" cxnId="{3E24FC58-FDD9-4299-BBAB-E9768EDA7D2B}">
      <dgm:prSet/>
      <dgm:spPr/>
      <dgm:t>
        <a:bodyPr/>
        <a:lstStyle/>
        <a:p>
          <a:endParaRPr lang="en-US"/>
        </a:p>
      </dgm:t>
    </dgm:pt>
    <dgm:pt modelId="{23630A19-D80A-497E-9409-864A26D25798}" type="sibTrans" cxnId="{3E24FC58-FDD9-4299-BBAB-E9768EDA7D2B}">
      <dgm:prSet/>
      <dgm:spPr/>
      <dgm:t>
        <a:bodyPr/>
        <a:lstStyle/>
        <a:p>
          <a:endParaRPr lang="en-US"/>
        </a:p>
      </dgm:t>
    </dgm:pt>
    <dgm:pt modelId="{A8D15500-563E-4D67-814E-0E674555A11C}" type="pres">
      <dgm:prSet presAssocID="{0BC8A227-5805-4344-8F33-B33D0E58A09C}" presName="root" presStyleCnt="0">
        <dgm:presLayoutVars>
          <dgm:dir/>
          <dgm:resizeHandles val="exact"/>
        </dgm:presLayoutVars>
      </dgm:prSet>
      <dgm:spPr/>
    </dgm:pt>
    <dgm:pt modelId="{1AD03400-0146-4E6D-B6DA-135D9093E93F}" type="pres">
      <dgm:prSet presAssocID="{28990DCD-BD00-4BF7-9424-5261AFBC0F76}" presName="compNode" presStyleCnt="0"/>
      <dgm:spPr/>
    </dgm:pt>
    <dgm:pt modelId="{FC6F33F4-F15D-471E-9CC6-8DDD01ECA72B}" type="pres">
      <dgm:prSet presAssocID="{28990DCD-BD00-4BF7-9424-5261AFBC0F76}" presName="iconBgRect" presStyleLbl="bgShp" presStyleIdx="0" presStyleCnt="4" custLinFactNeighborX="-36012" custLinFactNeighborY="-31"/>
      <dgm:spPr/>
    </dgm:pt>
    <dgm:pt modelId="{E055FFC6-305D-4DCE-B7D1-678F4C4593CE}" type="pres">
      <dgm:prSet presAssocID="{28990DCD-BD00-4BF7-9424-5261AFBC0F76}" presName="iconRect" presStyleLbl="node1" presStyleIdx="0" presStyleCnt="4" custLinFactNeighborX="-65380" custLinFactNeighborY="-5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host"/>
        </a:ext>
      </dgm:extLst>
    </dgm:pt>
    <dgm:pt modelId="{417099C8-199A-4962-AD4E-3F2DCD443F83}" type="pres">
      <dgm:prSet presAssocID="{28990DCD-BD00-4BF7-9424-5261AFBC0F76}" presName="spaceRect" presStyleCnt="0"/>
      <dgm:spPr/>
    </dgm:pt>
    <dgm:pt modelId="{863ECE37-CDAD-49EB-B5DF-3C0028B8A7EF}" type="pres">
      <dgm:prSet presAssocID="{28990DCD-BD00-4BF7-9424-5261AFBC0F76}" presName="textRect" presStyleLbl="revTx" presStyleIdx="0" presStyleCnt="4" custLinFactNeighborX="-20137" custLinFactNeighborY="-24027">
        <dgm:presLayoutVars>
          <dgm:chMax val="1"/>
          <dgm:chPref val="1"/>
        </dgm:presLayoutVars>
      </dgm:prSet>
      <dgm:spPr/>
    </dgm:pt>
    <dgm:pt modelId="{E22A84B9-414B-4DE1-B95A-AB0F75573887}" type="pres">
      <dgm:prSet presAssocID="{2802533B-C262-4EF4-8BCA-BAB3F8188FD5}" presName="sibTrans" presStyleCnt="0"/>
      <dgm:spPr/>
    </dgm:pt>
    <dgm:pt modelId="{72545C5D-8F9B-43B4-A493-DBD1A0E63E2B}" type="pres">
      <dgm:prSet presAssocID="{115FA63F-F0BE-4907-B799-C77369DA42BC}" presName="compNode" presStyleCnt="0"/>
      <dgm:spPr/>
    </dgm:pt>
    <dgm:pt modelId="{5B9D5E36-95D1-4922-802E-DA79A0535795}" type="pres">
      <dgm:prSet presAssocID="{115FA63F-F0BE-4907-B799-C77369DA42BC}" presName="iconBgRect" presStyleLbl="bgShp" presStyleIdx="1" presStyleCnt="4" custLinFactX="100000" custLinFactNeighborX="156111" custLinFactNeighborY="6721"/>
      <dgm:spPr/>
    </dgm:pt>
    <dgm:pt modelId="{B34AF535-2D82-41FE-A995-B23F5F19E0B3}" type="pres">
      <dgm:prSet presAssocID="{115FA63F-F0BE-4907-B799-C77369DA42BC}" presName="iconRect" presStyleLbl="node1" presStyleIdx="1" presStyleCnt="4" custScaleX="165308" custScaleY="173328" custLinFactX="322571" custLinFactNeighborX="400000" custLinFactNeighborY="25807"/>
      <dgm:spPr>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a:ln>
          <a:noFill/>
        </a:ln>
      </dgm:spPr>
      <dgm:extLst>
        <a:ext uri="{E40237B7-FDA0-4F09-8148-C483321AD2D9}">
          <dgm14:cNvPr xmlns:dgm14="http://schemas.microsoft.com/office/drawing/2010/diagram" id="0" name="" descr="Person watching empty phone"/>
        </a:ext>
      </dgm:extLst>
    </dgm:pt>
    <dgm:pt modelId="{8C6BDBE2-6D44-4CA6-9965-5651722E4785}" type="pres">
      <dgm:prSet presAssocID="{115FA63F-F0BE-4907-B799-C77369DA42BC}" presName="spaceRect" presStyleCnt="0"/>
      <dgm:spPr/>
    </dgm:pt>
    <dgm:pt modelId="{B3F90680-4AF4-4DEA-852F-555316FE854B}" type="pres">
      <dgm:prSet presAssocID="{115FA63F-F0BE-4907-B799-C77369DA42BC}" presName="textRect" presStyleLbl="revTx" presStyleIdx="1" presStyleCnt="4" custLinFactNeighborX="-37528" custLinFactNeighborY="-40045">
        <dgm:presLayoutVars>
          <dgm:chMax val="1"/>
          <dgm:chPref val="1"/>
        </dgm:presLayoutVars>
      </dgm:prSet>
      <dgm:spPr/>
    </dgm:pt>
    <dgm:pt modelId="{5B50D817-1576-49E2-BB02-EF212C2C37FB}" type="pres">
      <dgm:prSet presAssocID="{B0681F4F-0A2C-4590-A38D-AF8E7A46938C}" presName="sibTrans" presStyleCnt="0"/>
      <dgm:spPr/>
    </dgm:pt>
    <dgm:pt modelId="{B295768C-3D94-44DA-9FF7-758741198685}" type="pres">
      <dgm:prSet presAssocID="{78DB4BA3-26D8-4C72-BC6D-952324482031}" presName="compNode" presStyleCnt="0"/>
      <dgm:spPr/>
    </dgm:pt>
    <dgm:pt modelId="{34050C05-5BD7-4D39-BD12-51B2865C2290}" type="pres">
      <dgm:prSet presAssocID="{78DB4BA3-26D8-4C72-BC6D-952324482031}" presName="iconBgRect" presStyleLbl="bgShp" presStyleIdx="2" presStyleCnt="4" custScaleX="101177" custLinFactX="-100000" custLinFactNeighborX="-163485" custLinFactNeighborY="-31"/>
      <dgm:spPr/>
    </dgm:pt>
    <dgm:pt modelId="{660BA93E-00F2-40A8-B0FE-947E9A1096DB}" type="pres">
      <dgm:prSet presAssocID="{78DB4BA3-26D8-4C72-BC6D-952324482031}" presName="iconRect" presStyleLbl="node1" presStyleIdx="2" presStyleCnt="4" custScaleY="117469" custLinFactX="-200000" custLinFactNeighborX="-257734" custLinFactNeighborY="-212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l="-9000" r="-9000"/>
          </a:stretch>
        </a:blipFill>
        <a:ln>
          <a:noFill/>
        </a:ln>
      </dgm:spPr>
      <dgm:extLst>
        <a:ext uri="{E40237B7-FDA0-4F09-8148-C483321AD2D9}">
          <dgm14:cNvPr xmlns:dgm14="http://schemas.microsoft.com/office/drawing/2010/diagram" id="0" name="" descr="Continuous Improvement with solid fill"/>
        </a:ext>
      </dgm:extLst>
    </dgm:pt>
    <dgm:pt modelId="{4EE8290F-4E05-4BC8-805D-5719A34E01F4}" type="pres">
      <dgm:prSet presAssocID="{78DB4BA3-26D8-4C72-BC6D-952324482031}" presName="spaceRect" presStyleCnt="0"/>
      <dgm:spPr/>
    </dgm:pt>
    <dgm:pt modelId="{60264779-3E9E-4E77-8DEB-75AC7657F0DC}" type="pres">
      <dgm:prSet presAssocID="{78DB4BA3-26D8-4C72-BC6D-952324482031}" presName="textRect" presStyleLbl="revTx" presStyleIdx="2" presStyleCnt="4" custLinFactNeighborX="-51651" custLinFactNeighborY="-27117">
        <dgm:presLayoutVars>
          <dgm:chMax val="1"/>
          <dgm:chPref val="1"/>
        </dgm:presLayoutVars>
      </dgm:prSet>
      <dgm:spPr/>
    </dgm:pt>
    <dgm:pt modelId="{DC771393-3C71-48A7-B3B9-AEB96F12FB26}" type="pres">
      <dgm:prSet presAssocID="{B93BB5CF-853A-46B2-AB45-44D71E5F03E6}" presName="sibTrans" presStyleCnt="0"/>
      <dgm:spPr/>
    </dgm:pt>
    <dgm:pt modelId="{BD2E14AF-F0E7-4AD0-80E8-CC461992342A}" type="pres">
      <dgm:prSet presAssocID="{5680A5D8-9030-49AF-AC9A-DD4A3395DBD6}" presName="compNode" presStyleCnt="0"/>
      <dgm:spPr/>
    </dgm:pt>
    <dgm:pt modelId="{8FA1E07C-3CF3-4CB9-BC81-FB1D5FF5C8A4}" type="pres">
      <dgm:prSet presAssocID="{5680A5D8-9030-49AF-AC9A-DD4A3395DBD6}" presName="iconBgRect" presStyleLbl="bgShp" presStyleIdx="3" presStyleCnt="4" custLinFactX="-100000" custLinFactNeighborX="-184425" custLinFactNeighborY="6721"/>
      <dgm:spPr/>
    </dgm:pt>
    <dgm:pt modelId="{9157666E-846A-4ADB-9576-88F9D04D95A2}" type="pres">
      <dgm:prSet presAssocID="{5680A5D8-9030-49AF-AC9A-DD4A3395DBD6}" presName="iconRect" presStyleLbl="node1" presStyleIdx="3" presStyleCnt="4" custLinFactX="-200000" custLinFactNeighborX="-294739" custLinFactNeighborY="11714"/>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3B6CA70D-E874-4D21-A76C-7B28E8B50328}" type="pres">
      <dgm:prSet presAssocID="{5680A5D8-9030-49AF-AC9A-DD4A3395DBD6}" presName="spaceRect" presStyleCnt="0"/>
      <dgm:spPr/>
    </dgm:pt>
    <dgm:pt modelId="{71EB435C-DCF4-4D11-A917-B9D9DFBC353C}" type="pres">
      <dgm:prSet presAssocID="{5680A5D8-9030-49AF-AC9A-DD4A3395DBD6}" presName="textRect" presStyleLbl="revTx" presStyleIdx="3" presStyleCnt="4" custLinFactNeighborX="-73226" custLinFactNeighborY="-34324">
        <dgm:presLayoutVars>
          <dgm:chMax val="1"/>
          <dgm:chPref val="1"/>
        </dgm:presLayoutVars>
      </dgm:prSet>
      <dgm:spPr/>
    </dgm:pt>
  </dgm:ptLst>
  <dgm:cxnLst>
    <dgm:cxn modelId="{EF44A819-27B7-4242-9B9B-DF0287A0A655}" type="presOf" srcId="{28990DCD-BD00-4BF7-9424-5261AFBC0F76}" destId="{863ECE37-CDAD-49EB-B5DF-3C0028B8A7EF}" srcOrd="0" destOrd="0" presId="urn:microsoft.com/office/officeart/2018/5/layout/IconCircleLabelList"/>
    <dgm:cxn modelId="{195A212C-A6B8-4F47-A1CD-39CF30050A90}" type="presOf" srcId="{78DB4BA3-26D8-4C72-BC6D-952324482031}" destId="{60264779-3E9E-4E77-8DEB-75AC7657F0DC}" srcOrd="0" destOrd="0" presId="urn:microsoft.com/office/officeart/2018/5/layout/IconCircleLabelList"/>
    <dgm:cxn modelId="{840F7361-E2BF-43F5-B295-8A8C30B9AA15}" type="presOf" srcId="{115FA63F-F0BE-4907-B799-C77369DA42BC}" destId="{B3F90680-4AF4-4DEA-852F-555316FE854B}" srcOrd="0" destOrd="0" presId="urn:microsoft.com/office/officeart/2018/5/layout/IconCircleLabelList"/>
    <dgm:cxn modelId="{2B8C5C72-5006-4F3A-BA78-E2141DB7ACE4}" type="presOf" srcId="{5680A5D8-9030-49AF-AC9A-DD4A3395DBD6}" destId="{71EB435C-DCF4-4D11-A917-B9D9DFBC353C}" srcOrd="0" destOrd="0" presId="urn:microsoft.com/office/officeart/2018/5/layout/IconCircleLabelList"/>
    <dgm:cxn modelId="{3E24FC58-FDD9-4299-BBAB-E9768EDA7D2B}" srcId="{0BC8A227-5805-4344-8F33-B33D0E58A09C}" destId="{5680A5D8-9030-49AF-AC9A-DD4A3395DBD6}" srcOrd="3" destOrd="0" parTransId="{8EED4409-95B0-42EC-8B21-43593BAE1389}" sibTransId="{23630A19-D80A-497E-9409-864A26D25798}"/>
    <dgm:cxn modelId="{CE3CD390-BD81-4597-96A4-3E59E1AAAE51}" srcId="{0BC8A227-5805-4344-8F33-B33D0E58A09C}" destId="{115FA63F-F0BE-4907-B799-C77369DA42BC}" srcOrd="1" destOrd="0" parTransId="{EC54D0ED-4046-4A1F-ABBB-CB75221DF182}" sibTransId="{B0681F4F-0A2C-4590-A38D-AF8E7A46938C}"/>
    <dgm:cxn modelId="{A401409B-00D5-4E4A-AB04-CBA7C70C21CB}" srcId="{0BC8A227-5805-4344-8F33-B33D0E58A09C}" destId="{78DB4BA3-26D8-4C72-BC6D-952324482031}" srcOrd="2" destOrd="0" parTransId="{6F1EAC1C-F500-4164-ACEA-B1DE50737AD7}" sibTransId="{B93BB5CF-853A-46B2-AB45-44D71E5F03E6}"/>
    <dgm:cxn modelId="{639B3BA4-5E7D-49C0-9202-0C8CD032D26C}" srcId="{0BC8A227-5805-4344-8F33-B33D0E58A09C}" destId="{28990DCD-BD00-4BF7-9424-5261AFBC0F76}" srcOrd="0" destOrd="0" parTransId="{E8D748A2-F101-4F04-A63B-87105C1B41FA}" sibTransId="{2802533B-C262-4EF4-8BCA-BAB3F8188FD5}"/>
    <dgm:cxn modelId="{913B67F2-200A-4417-AC3E-A34E7F21FC5B}" type="presOf" srcId="{0BC8A227-5805-4344-8F33-B33D0E58A09C}" destId="{A8D15500-563E-4D67-814E-0E674555A11C}" srcOrd="0" destOrd="0" presId="urn:microsoft.com/office/officeart/2018/5/layout/IconCircleLabelList"/>
    <dgm:cxn modelId="{5BDED2C5-BC1D-4780-A59C-F6DAB5519BC3}" type="presParOf" srcId="{A8D15500-563E-4D67-814E-0E674555A11C}" destId="{1AD03400-0146-4E6D-B6DA-135D9093E93F}" srcOrd="0" destOrd="0" presId="urn:microsoft.com/office/officeart/2018/5/layout/IconCircleLabelList"/>
    <dgm:cxn modelId="{D2CDFB59-6C01-4450-A3A8-1B1F0A209950}" type="presParOf" srcId="{1AD03400-0146-4E6D-B6DA-135D9093E93F}" destId="{FC6F33F4-F15D-471E-9CC6-8DDD01ECA72B}" srcOrd="0" destOrd="0" presId="urn:microsoft.com/office/officeart/2018/5/layout/IconCircleLabelList"/>
    <dgm:cxn modelId="{D0050E5F-A743-4D40-A563-E1D49A124302}" type="presParOf" srcId="{1AD03400-0146-4E6D-B6DA-135D9093E93F}" destId="{E055FFC6-305D-4DCE-B7D1-678F4C4593CE}" srcOrd="1" destOrd="0" presId="urn:microsoft.com/office/officeart/2018/5/layout/IconCircleLabelList"/>
    <dgm:cxn modelId="{23722964-9F08-4A88-91B0-4655D45B00F2}" type="presParOf" srcId="{1AD03400-0146-4E6D-B6DA-135D9093E93F}" destId="{417099C8-199A-4962-AD4E-3F2DCD443F83}" srcOrd="2" destOrd="0" presId="urn:microsoft.com/office/officeart/2018/5/layout/IconCircleLabelList"/>
    <dgm:cxn modelId="{81B88F2D-AC6B-482A-9E95-096F4051B43B}" type="presParOf" srcId="{1AD03400-0146-4E6D-B6DA-135D9093E93F}" destId="{863ECE37-CDAD-49EB-B5DF-3C0028B8A7EF}" srcOrd="3" destOrd="0" presId="urn:microsoft.com/office/officeart/2018/5/layout/IconCircleLabelList"/>
    <dgm:cxn modelId="{0F8CFEB9-13ED-4457-BE31-F9B67D5916A6}" type="presParOf" srcId="{A8D15500-563E-4D67-814E-0E674555A11C}" destId="{E22A84B9-414B-4DE1-B95A-AB0F75573887}" srcOrd="1" destOrd="0" presId="urn:microsoft.com/office/officeart/2018/5/layout/IconCircleLabelList"/>
    <dgm:cxn modelId="{40AD9D9B-B262-4C42-822E-0C56B6E45C88}" type="presParOf" srcId="{A8D15500-563E-4D67-814E-0E674555A11C}" destId="{72545C5D-8F9B-43B4-A493-DBD1A0E63E2B}" srcOrd="2" destOrd="0" presId="urn:microsoft.com/office/officeart/2018/5/layout/IconCircleLabelList"/>
    <dgm:cxn modelId="{3DC0E69A-8961-4A4F-8685-BCDBB850C7C9}" type="presParOf" srcId="{72545C5D-8F9B-43B4-A493-DBD1A0E63E2B}" destId="{5B9D5E36-95D1-4922-802E-DA79A0535795}" srcOrd="0" destOrd="0" presId="urn:microsoft.com/office/officeart/2018/5/layout/IconCircleLabelList"/>
    <dgm:cxn modelId="{660BBEFB-9CDD-4C99-BD7A-10EC03160781}" type="presParOf" srcId="{72545C5D-8F9B-43B4-A493-DBD1A0E63E2B}" destId="{B34AF535-2D82-41FE-A995-B23F5F19E0B3}" srcOrd="1" destOrd="0" presId="urn:microsoft.com/office/officeart/2018/5/layout/IconCircleLabelList"/>
    <dgm:cxn modelId="{C6823376-68D5-4E8C-A4B2-EDCD1F5C2D1A}" type="presParOf" srcId="{72545C5D-8F9B-43B4-A493-DBD1A0E63E2B}" destId="{8C6BDBE2-6D44-4CA6-9965-5651722E4785}" srcOrd="2" destOrd="0" presId="urn:microsoft.com/office/officeart/2018/5/layout/IconCircleLabelList"/>
    <dgm:cxn modelId="{177F1528-9F87-4345-B44A-A58F6A56CC74}" type="presParOf" srcId="{72545C5D-8F9B-43B4-A493-DBD1A0E63E2B}" destId="{B3F90680-4AF4-4DEA-852F-555316FE854B}" srcOrd="3" destOrd="0" presId="urn:microsoft.com/office/officeart/2018/5/layout/IconCircleLabelList"/>
    <dgm:cxn modelId="{AB3E6851-58A0-4383-9BD5-E3A4B785456F}" type="presParOf" srcId="{A8D15500-563E-4D67-814E-0E674555A11C}" destId="{5B50D817-1576-49E2-BB02-EF212C2C37FB}" srcOrd="3" destOrd="0" presId="urn:microsoft.com/office/officeart/2018/5/layout/IconCircleLabelList"/>
    <dgm:cxn modelId="{EC01A596-166A-4D29-8FBE-F4F9717A814E}" type="presParOf" srcId="{A8D15500-563E-4D67-814E-0E674555A11C}" destId="{B295768C-3D94-44DA-9FF7-758741198685}" srcOrd="4" destOrd="0" presId="urn:microsoft.com/office/officeart/2018/5/layout/IconCircleLabelList"/>
    <dgm:cxn modelId="{8EE2D0A1-9B40-426A-8F3F-A8D9A8778AA5}" type="presParOf" srcId="{B295768C-3D94-44DA-9FF7-758741198685}" destId="{34050C05-5BD7-4D39-BD12-51B2865C2290}" srcOrd="0" destOrd="0" presId="urn:microsoft.com/office/officeart/2018/5/layout/IconCircleLabelList"/>
    <dgm:cxn modelId="{CD7A7CF0-9CE8-41E3-A883-2B19DF3486E2}" type="presParOf" srcId="{B295768C-3D94-44DA-9FF7-758741198685}" destId="{660BA93E-00F2-40A8-B0FE-947E9A1096DB}" srcOrd="1" destOrd="0" presId="urn:microsoft.com/office/officeart/2018/5/layout/IconCircleLabelList"/>
    <dgm:cxn modelId="{120BB0D8-DA00-43BC-9A15-EFCC09E890D6}" type="presParOf" srcId="{B295768C-3D94-44DA-9FF7-758741198685}" destId="{4EE8290F-4E05-4BC8-805D-5719A34E01F4}" srcOrd="2" destOrd="0" presId="urn:microsoft.com/office/officeart/2018/5/layout/IconCircleLabelList"/>
    <dgm:cxn modelId="{5854C75C-ED9C-4C32-95BF-D00499330369}" type="presParOf" srcId="{B295768C-3D94-44DA-9FF7-758741198685}" destId="{60264779-3E9E-4E77-8DEB-75AC7657F0DC}" srcOrd="3" destOrd="0" presId="urn:microsoft.com/office/officeart/2018/5/layout/IconCircleLabelList"/>
    <dgm:cxn modelId="{A3D7A6D4-5C09-4CC7-AE3F-63FD4D826E43}" type="presParOf" srcId="{A8D15500-563E-4D67-814E-0E674555A11C}" destId="{DC771393-3C71-48A7-B3B9-AEB96F12FB26}" srcOrd="5" destOrd="0" presId="urn:microsoft.com/office/officeart/2018/5/layout/IconCircleLabelList"/>
    <dgm:cxn modelId="{865BF51F-0834-427F-9A5C-2CF23A4CD781}" type="presParOf" srcId="{A8D15500-563E-4D67-814E-0E674555A11C}" destId="{BD2E14AF-F0E7-4AD0-80E8-CC461992342A}" srcOrd="6" destOrd="0" presId="urn:microsoft.com/office/officeart/2018/5/layout/IconCircleLabelList"/>
    <dgm:cxn modelId="{71CBC1C3-B10D-4F89-A3CA-F1FB238BBCBA}" type="presParOf" srcId="{BD2E14AF-F0E7-4AD0-80E8-CC461992342A}" destId="{8FA1E07C-3CF3-4CB9-BC81-FB1D5FF5C8A4}" srcOrd="0" destOrd="0" presId="urn:microsoft.com/office/officeart/2018/5/layout/IconCircleLabelList"/>
    <dgm:cxn modelId="{69DDEC2C-0A98-4CCB-8033-A6D3E458B0F4}" type="presParOf" srcId="{BD2E14AF-F0E7-4AD0-80E8-CC461992342A}" destId="{9157666E-846A-4ADB-9576-88F9D04D95A2}" srcOrd="1" destOrd="0" presId="urn:microsoft.com/office/officeart/2018/5/layout/IconCircleLabelList"/>
    <dgm:cxn modelId="{9C346C5B-BD03-4714-BD55-E8DE4840A06E}" type="presParOf" srcId="{BD2E14AF-F0E7-4AD0-80E8-CC461992342A}" destId="{3B6CA70D-E874-4D21-A76C-7B28E8B50328}" srcOrd="2" destOrd="0" presId="urn:microsoft.com/office/officeart/2018/5/layout/IconCircleLabelList"/>
    <dgm:cxn modelId="{19EBC22E-4B37-4F30-8568-2E258DA9FF1C}" type="presParOf" srcId="{BD2E14AF-F0E7-4AD0-80E8-CC461992342A}" destId="{71EB435C-DCF4-4D11-A917-B9D9DFBC353C}" srcOrd="3" destOrd="0" presId="urn:microsoft.com/office/officeart/2018/5/layout/IconCircleLabelList"/>
  </dgm:cxnLst>
  <dgm:bg>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F33F4-F15D-471E-9CC6-8DDD01ECA72B}">
      <dsp:nvSpPr>
        <dsp:cNvPr id="0" name=""/>
        <dsp:cNvSpPr/>
      </dsp:nvSpPr>
      <dsp:spPr>
        <a:xfrm>
          <a:off x="405130" y="47400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5FFC6-305D-4DCE-B7D1-678F4C4593CE}">
      <dsp:nvSpPr>
        <dsp:cNvPr id="0" name=""/>
        <dsp:cNvSpPr/>
      </dsp:nvSpPr>
      <dsp:spPr>
        <a:xfrm>
          <a:off x="622648" y="70800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863ECE37-CDAD-49EB-B5DF-3C0028B8A7EF}">
      <dsp:nvSpPr>
        <dsp:cNvPr id="0" name=""/>
        <dsp:cNvSpPr/>
      </dsp:nvSpPr>
      <dsp:spPr>
        <a:xfrm>
          <a:off x="87075" y="174135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GB" sz="2100" b="1" kern="1200" dirty="0"/>
            <a:t>Intro</a:t>
          </a:r>
          <a:endParaRPr lang="en-US" sz="2100" kern="1200" dirty="0"/>
        </a:p>
      </dsp:txBody>
      <dsp:txXfrm>
        <a:off x="87075" y="1741355"/>
        <a:ext cx="1800000" cy="720000"/>
      </dsp:txXfrm>
    </dsp:sp>
    <dsp:sp modelId="{5B9D5E36-95D1-4922-802E-DA79A0535795}">
      <dsp:nvSpPr>
        <dsp:cNvPr id="0" name=""/>
        <dsp:cNvSpPr/>
      </dsp:nvSpPr>
      <dsp:spPr>
        <a:xfrm>
          <a:off x="5727640" y="548146"/>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4AF535-2D82-41FE-A995-B23F5F19E0B3}">
      <dsp:nvSpPr>
        <dsp:cNvPr id="0" name=""/>
        <dsp:cNvSpPr/>
      </dsp:nvSpPr>
      <dsp:spPr>
        <a:xfrm>
          <a:off x="7496019" y="639950"/>
          <a:ext cx="1041440" cy="109196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B3F90680-4AF4-4DEA-852F-555316FE854B}">
      <dsp:nvSpPr>
        <dsp:cNvPr id="0" name=""/>
        <dsp:cNvSpPr/>
      </dsp:nvSpPr>
      <dsp:spPr>
        <a:xfrm>
          <a:off x="1889038" y="16260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GB" sz="2100" b="1" kern="1200" dirty="0"/>
            <a:t>Pre-processing</a:t>
          </a:r>
          <a:endParaRPr lang="en-US" sz="2100" kern="1200" dirty="0"/>
        </a:p>
      </dsp:txBody>
      <dsp:txXfrm>
        <a:off x="1889038" y="1626025"/>
        <a:ext cx="1800000" cy="720000"/>
      </dsp:txXfrm>
    </dsp:sp>
    <dsp:sp modelId="{34050C05-5BD7-4D39-BD12-51B2865C2290}">
      <dsp:nvSpPr>
        <dsp:cNvPr id="0" name=""/>
        <dsp:cNvSpPr/>
      </dsp:nvSpPr>
      <dsp:spPr>
        <a:xfrm>
          <a:off x="2131014" y="474009"/>
          <a:ext cx="1110923"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0BA93E-00F2-40A8-B0FE-947E9A1096DB}">
      <dsp:nvSpPr>
        <dsp:cNvPr id="0" name=""/>
        <dsp:cNvSpPr/>
      </dsp:nvSpPr>
      <dsp:spPr>
        <a:xfrm>
          <a:off x="2380817" y="639947"/>
          <a:ext cx="630000" cy="74005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l="-9000" r="-9000"/>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60264779-3E9E-4E77-8DEB-75AC7657F0DC}">
      <dsp:nvSpPr>
        <dsp:cNvPr id="0" name=""/>
        <dsp:cNvSpPr/>
      </dsp:nvSpPr>
      <dsp:spPr>
        <a:xfrm>
          <a:off x="3749823" y="171910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GB" sz="2100" b="1" kern="1200" dirty="0"/>
            <a:t>MODEL </a:t>
          </a:r>
          <a:endParaRPr lang="en-US" sz="2100" kern="1200" dirty="0"/>
        </a:p>
      </dsp:txBody>
      <dsp:txXfrm>
        <a:off x="3749823" y="1719107"/>
        <a:ext cx="1800000" cy="720000"/>
      </dsp:txXfrm>
    </dsp:sp>
    <dsp:sp modelId="{8FA1E07C-3CF3-4CB9-BC81-FB1D5FF5C8A4}">
      <dsp:nvSpPr>
        <dsp:cNvPr id="0" name=""/>
        <dsp:cNvSpPr/>
      </dsp:nvSpPr>
      <dsp:spPr>
        <a:xfrm>
          <a:off x="4022555" y="548146"/>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7666E-846A-4ADB-9576-88F9D04D95A2}">
      <dsp:nvSpPr>
        <dsp:cNvPr id="0" name=""/>
        <dsp:cNvSpPr/>
      </dsp:nvSpPr>
      <dsp:spPr>
        <a:xfrm>
          <a:off x="4262686" y="782147"/>
          <a:ext cx="630000" cy="630000"/>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25400" cap="flat" cmpd="sng" algn="ctr">
          <a:solidFill>
            <a:schemeClr val="lt1">
              <a:alpha val="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71EB435C-DCF4-4D11-A917-B9D9DFBC353C}">
      <dsp:nvSpPr>
        <dsp:cNvPr id="0" name=""/>
        <dsp:cNvSpPr/>
      </dsp:nvSpPr>
      <dsp:spPr>
        <a:xfrm>
          <a:off x="5476473" y="16672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GB" sz="2100" b="1" kern="1200" dirty="0"/>
            <a:t>Design Thinking</a:t>
          </a:r>
          <a:endParaRPr lang="en-US" sz="2100" b="1" kern="1200" dirty="0"/>
        </a:p>
      </dsp:txBody>
      <dsp:txXfrm>
        <a:off x="5476473" y="1667216"/>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206"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207"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208"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209"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210"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F52FAC1-0289-47D3-BB93-032425F5619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1200150" y="1143000"/>
            <a:ext cx="44577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Note:</a:t>
            </a: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1675EBFF-B459-47D5-91E5-1BE85662ECAC}" type="slidenum">
              <a:rPr lang="en-US" sz="1200" b="0" strike="noStrike" spc="-1">
                <a:solidFill>
                  <a:srgbClr val="000000"/>
                </a:solidFill>
                <a:latin typeface="맑은 고딕"/>
                <a:ea typeface="맑은 고딕"/>
              </a:rPr>
              <a:t>1</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6"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7"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8"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0"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3"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7"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8"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9"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3"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7"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0"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2"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5"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7"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8"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9"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1"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2"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9D30-E3E2-4D8D-BBEB-064054060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1246D-402D-4163-8154-CF8FD95025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88E78E-4FAE-4DE1-BF13-976FB105F2BD}"/>
              </a:ext>
            </a:extLst>
          </p:cNvPr>
          <p:cNvSpPr>
            <a:spLocks noGrp="1"/>
          </p:cNvSpPr>
          <p:nvPr>
            <p:ph type="dt" sz="half" idx="10"/>
          </p:nvPr>
        </p:nvSpPr>
        <p:spPr/>
        <p:txBody>
          <a:bodyPr/>
          <a:lstStyle/>
          <a:p>
            <a:fld id="{3B9B2AD7-241D-460A-9FF5-7B0EA1A6894A}" type="datetimeFigureOut">
              <a:rPr lang="en-US" smtClean="0"/>
              <a:t>9/28/2021</a:t>
            </a:fld>
            <a:endParaRPr lang="en-US"/>
          </a:p>
        </p:txBody>
      </p:sp>
      <p:sp>
        <p:nvSpPr>
          <p:cNvPr id="5" name="Footer Placeholder 4">
            <a:extLst>
              <a:ext uri="{FF2B5EF4-FFF2-40B4-BE49-F238E27FC236}">
                <a16:creationId xmlns:a16="http://schemas.microsoft.com/office/drawing/2014/main" id="{A705523A-0880-4608-80F1-C834186683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7BF3F-B1C0-4A0B-8EA0-E2D0EC0427F1}"/>
              </a:ext>
            </a:extLst>
          </p:cNvPr>
          <p:cNvSpPr>
            <a:spLocks noGrp="1"/>
          </p:cNvSpPr>
          <p:nvPr>
            <p:ph type="sldNum" sz="quarter" idx="12"/>
          </p:nvPr>
        </p:nvSpPr>
        <p:spPr/>
        <p:txBody>
          <a:bodyPr/>
          <a:lstStyle/>
          <a:p>
            <a:fld id="{531015AE-F6D6-4F9A-8643-3756F73EC0A3}" type="slidenum">
              <a:rPr lang="en-US" smtClean="0"/>
              <a:t>‹#›</a:t>
            </a:fld>
            <a:endParaRPr lang="en-US"/>
          </a:p>
        </p:txBody>
      </p:sp>
    </p:spTree>
    <p:extLst>
      <p:ext uri="{BB962C8B-B14F-4D97-AF65-F5344CB8AC3E}">
        <p14:creationId xmlns:p14="http://schemas.microsoft.com/office/powerpoint/2010/main" val="4091580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9"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1"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3"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4"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8"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9"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0"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2"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3"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4"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6"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7"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8"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0"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1"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3"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4"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5"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6"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8"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9"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0"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1"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2"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3"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0"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2"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4"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5"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9"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0"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1"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3"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4"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5"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7"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8"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9"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1"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2"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4"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5"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6"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7"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9"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0"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1"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2"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3"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4"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2"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pic>
        <p:nvPicPr>
          <p:cNvPr id="4" name="Picture 3"/>
          <p:cNvPicPr/>
          <p:nvPr/>
        </p:nvPicPr>
        <p:blipFill>
          <a:blip r:embed="rId14"/>
          <a:stretch/>
        </p:blipFill>
        <p:spPr>
          <a:xfrm>
            <a:off x="7929000" y="246960"/>
            <a:ext cx="1598760" cy="523800"/>
          </a:xfrm>
          <a:prstGeom prst="rect">
            <a:avLst/>
          </a:prstGeom>
          <a:ln>
            <a:noFill/>
          </a:ln>
        </p:spPr>
      </p:pic>
      <p:sp>
        <p:nvSpPr>
          <p:cNvPr id="5" name="CustomShape 1"/>
          <p:cNvSpPr/>
          <p:nvPr/>
        </p:nvSpPr>
        <p:spPr>
          <a:xfrm>
            <a:off x="496080" y="403920"/>
            <a:ext cx="1360440" cy="209880"/>
          </a:xfrm>
          <a:custGeom>
            <a:avLst/>
            <a:gdLst/>
            <a:ahLst/>
            <a:cxnLst/>
            <a:rect l="l" t="t"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scene3d>
            <a:camera prst="orthographicFront"/>
            <a:lightRig rig="threePt" dir="t"/>
          </a:scene3d>
        </p:spPr>
        <p:style>
          <a:lnRef idx="0">
            <a:scrgbClr r="0" g="0" b="0"/>
          </a:lnRef>
          <a:fillRef idx="0">
            <a:scrgbClr r="0" g="0" b="0"/>
          </a:fillRef>
          <a:effectRef idx="0">
            <a:scrgbClr r="0" g="0" b="0"/>
          </a:effectRef>
          <a:fontRef idx="minor"/>
        </p:style>
      </p:sp>
      <p:sp>
        <p:nvSpPr>
          <p:cNvPr id="2" name="PlaceHolder 2"/>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 name="PlaceHolder 3"/>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CustomShape 1"/>
          <p:cNvSpPr/>
          <p:nvPr/>
        </p:nvSpPr>
        <p:spPr>
          <a:xfrm>
            <a:off x="0" y="0"/>
            <a:ext cx="9902520" cy="207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p:style>
      </p:sp>
      <p:sp>
        <p:nvSpPr>
          <p:cNvPr id="41" name="Line 2"/>
          <p:cNvSpPr/>
          <p:nvPr/>
        </p:nvSpPr>
        <p:spPr>
          <a:xfrm>
            <a:off x="569520" y="6209280"/>
            <a:ext cx="87742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p:style>
      </p:sp>
      <p:sp>
        <p:nvSpPr>
          <p:cNvPr id="42" name="CustomShape 3"/>
          <p:cNvSpPr/>
          <p:nvPr/>
        </p:nvSpPr>
        <p:spPr>
          <a:xfrm>
            <a:off x="572760" y="6355440"/>
            <a:ext cx="2888280" cy="19836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pPr>
            <a:r>
              <a:rPr lang="en-US" sz="1300" b="0" strike="noStrike" spc="-1">
                <a:solidFill>
                  <a:srgbClr val="808080"/>
                </a:solidFill>
                <a:latin typeface="Samsung Sharp Sans Bold"/>
                <a:ea typeface="Samsung Sharp Sans Bold"/>
              </a:rPr>
              <a:t>Samsung Innovation Campus</a:t>
            </a:r>
            <a:endParaRPr lang="en-US" sz="1300" b="0" strike="noStrike" spc="-1">
              <a:latin typeface="Arial"/>
            </a:endParaRPr>
          </a:p>
        </p:txBody>
      </p:sp>
      <p:sp>
        <p:nvSpPr>
          <p:cNvPr id="43" name="CustomShape 4"/>
          <p:cNvSpPr/>
          <p:nvPr/>
        </p:nvSpPr>
        <p:spPr>
          <a:xfrm>
            <a:off x="6353640" y="6348240"/>
            <a:ext cx="2581560" cy="16812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wrap="none" lIns="0" tIns="0" rIns="0" bIns="0" anchor="ctr">
            <a:spAutoFit/>
          </a:bodyPr>
          <a:lstStyle/>
          <a:p>
            <a:pPr algn="r">
              <a:lnSpc>
                <a:spcPct val="100000"/>
              </a:lnSpc>
              <a:tabLst>
                <a:tab pos="0" algn="l"/>
              </a:tabLst>
            </a:pPr>
            <a:r>
              <a:rPr lang="en-US" sz="1100" b="0" strike="noStrike" spc="-1">
                <a:solidFill>
                  <a:srgbClr val="808080"/>
                </a:solidFill>
                <a:latin typeface="SamsungOne 400"/>
                <a:ea typeface="SamsungOne 400"/>
              </a:rPr>
              <a:t>Chapter 6. Machine Learning – Part II</a:t>
            </a:r>
            <a:endParaRPr lang="en-US" sz="1100" b="0" strike="noStrike" spc="-1">
              <a:latin typeface="Arial"/>
            </a:endParaRPr>
          </a:p>
        </p:txBody>
      </p:sp>
      <p:sp>
        <p:nvSpPr>
          <p:cNvPr id="44" name="CustomShape 5"/>
          <p:cNvSpPr/>
          <p:nvPr/>
        </p:nvSpPr>
        <p:spPr>
          <a:xfrm>
            <a:off x="8805960" y="6265440"/>
            <a:ext cx="537840" cy="3340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nchor="ctr">
            <a:spAutoFit/>
          </a:bodyPr>
          <a:lstStyle/>
          <a:p>
            <a:pPr algn="r">
              <a:lnSpc>
                <a:spcPct val="100000"/>
              </a:lnSpc>
              <a:tabLst>
                <a:tab pos="0" algn="l"/>
              </a:tabLst>
            </a:pPr>
            <a:fld id="{F8774110-93BE-4CA0-9D0E-CC6F0E2158D9}" type="slidenum">
              <a:rPr lang="en-US" sz="1100" b="0" strike="noStrike" spc="-1">
                <a:solidFill>
                  <a:srgbClr val="FFFFFF"/>
                </a:solidFill>
                <a:latin typeface="Calibri"/>
                <a:ea typeface="SamsungOne 300"/>
              </a:rPr>
              <a:t>‹#›</a:t>
            </a:fld>
            <a:r>
              <a:rPr lang="en-US" sz="1100" b="0" strike="noStrike" spc="-1">
                <a:solidFill>
                  <a:srgbClr val="808080"/>
                </a:solidFill>
                <a:latin typeface="SamsungOne 400"/>
                <a:ea typeface="SamsungOne 400"/>
              </a:rPr>
              <a:t>/98</a:t>
            </a:r>
            <a:endParaRPr lang="en-US" sz="1100" b="0" strike="noStrike" spc="-1">
              <a:latin typeface="Arial"/>
            </a:endParaRPr>
          </a:p>
        </p:txBody>
      </p:sp>
      <p:sp>
        <p:nvSpPr>
          <p:cNvPr id="45" name="PlaceHolder 6"/>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6" name="PlaceHolder 7"/>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PlaceHolder 1"/>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127" name="PlaceHolder 2"/>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164" name="CustomShape 1"/>
          <p:cNvSpPr/>
          <p:nvPr/>
        </p:nvSpPr>
        <p:spPr>
          <a:xfrm>
            <a:off x="592920" y="5631120"/>
            <a:ext cx="9309600" cy="87552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tabLst>
                <a:tab pos="0" algn="l"/>
              </a:tabLst>
            </a:pPr>
            <a:r>
              <a:rPr lang="en-US" sz="1000" b="0" strike="noStrike" spc="-1">
                <a:solidFill>
                  <a:srgbClr val="FFFFFF"/>
                </a:solidFill>
                <a:latin typeface="SamsungOne 400C"/>
                <a:ea typeface="SamsungOne 400"/>
              </a:rPr>
              <a:t>ⓒ</a:t>
            </a:r>
            <a:r>
              <a:rPr lang="en-US" sz="1000" b="0" strike="noStrike" spc="-1">
                <a:solidFill>
                  <a:srgbClr val="FFFFFF"/>
                </a:solidFill>
                <a:latin typeface="SamsungOne 400C"/>
                <a:ea typeface="SamsungOne 400C"/>
              </a:rPr>
              <a:t>2020 SAMSUNG. All rights reserved.</a:t>
            </a:r>
            <a:endParaRPr lang="en-US" sz="1000" b="0" strike="noStrike" spc="-1">
              <a:latin typeface="Arial"/>
            </a:endParaRPr>
          </a:p>
          <a:p>
            <a:pPr>
              <a:lnSpc>
                <a:spcPct val="100000"/>
              </a:lnSpc>
              <a:spcBef>
                <a:spcPts val="601"/>
              </a:spcBef>
              <a:tabLst>
                <a:tab pos="0" algn="l"/>
              </a:tabLst>
            </a:pPr>
            <a:r>
              <a:rPr lang="en-US" sz="1000" b="0" strike="noStrike" spc="-1">
                <a:solidFill>
                  <a:srgbClr val="FFFFFF"/>
                </a:solidFill>
                <a:latin typeface="SamsungOne 400C"/>
                <a:ea typeface="SamsungOne 400C"/>
              </a:rPr>
              <a:t>Samsung Electronics Corporate Citizenship Office holds the copyright of book.</a:t>
            </a:r>
            <a:endParaRPr lang="en-US" sz="1000" b="0" strike="noStrike" spc="-1">
              <a:latin typeface="Arial"/>
            </a:endParaRPr>
          </a:p>
          <a:p>
            <a:pPr>
              <a:lnSpc>
                <a:spcPct val="100000"/>
              </a:lnSpc>
              <a:spcBef>
                <a:spcPts val="300"/>
              </a:spcBef>
              <a:tabLst>
                <a:tab pos="0" algn="l"/>
              </a:tabLst>
            </a:pPr>
            <a:r>
              <a:rPr lang="en-US" sz="1000" b="0" strike="noStrike" spc="-1">
                <a:solidFill>
                  <a:srgbClr val="FFFFFF"/>
                </a:solidFill>
                <a:latin typeface="SamsungOne 400C"/>
                <a:ea typeface="SamsungOne 400C"/>
              </a:rPr>
              <a:t>This book is a literary property protected by copyright law so reprint and reproduction without permission are prohibited. </a:t>
            </a:r>
            <a:endParaRPr lang="en-US" sz="1000" b="0" strike="noStrike" spc="-1">
              <a:latin typeface="Arial"/>
            </a:endParaRPr>
          </a:p>
          <a:p>
            <a:pPr>
              <a:lnSpc>
                <a:spcPct val="100000"/>
              </a:lnSpc>
              <a:tabLst>
                <a:tab pos="0" algn="l"/>
              </a:tabLst>
            </a:pPr>
            <a:r>
              <a:rPr lang="en-US" sz="1000" b="0" strike="noStrike" spc="-1">
                <a:solidFill>
                  <a:srgbClr val="FFFFFF"/>
                </a:solidFill>
                <a:latin typeface="SamsungOne 400C"/>
                <a:ea typeface="SamsungOne 400C"/>
              </a:rPr>
              <a:t>To use this book other than the curriculum of Samsung innovation Campus or to use the entire or part of this book, you must receive written consent from copyright holder.</a:t>
            </a:r>
            <a:endParaRPr lang="en-US" sz="1000" b="0" strike="noStrike" spc="-1">
              <a:latin typeface="Arial"/>
            </a:endParaRPr>
          </a:p>
        </p:txBody>
      </p:sp>
      <p:sp>
        <p:nvSpPr>
          <p:cNvPr id="165" name="CustomShape 2"/>
          <p:cNvSpPr/>
          <p:nvPr/>
        </p:nvSpPr>
        <p:spPr>
          <a:xfrm>
            <a:off x="8066520" y="403920"/>
            <a:ext cx="1360440" cy="209880"/>
          </a:xfrm>
          <a:custGeom>
            <a:avLst/>
            <a:gdLst/>
            <a:ahLst/>
            <a:cxnLst/>
            <a:rect l="l" t="t"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scene3d>
            <a:camera prst="orthographicFront"/>
            <a:lightRig rig="threePt" dir="t"/>
          </a:scene3d>
        </p:spPr>
        <p:style>
          <a:lnRef idx="0">
            <a:scrgbClr r="0" g="0" b="0"/>
          </a:lnRef>
          <a:fillRef idx="0">
            <a:scrgbClr r="0" g="0" b="0"/>
          </a:fillRef>
          <a:effectRef idx="0">
            <a:scrgbClr r="0" g="0" b="0"/>
          </a:effectRef>
          <a:fontRef idx="minor"/>
        </p:style>
      </p:sp>
      <p:pic>
        <p:nvPicPr>
          <p:cNvPr id="166" name="그림 3"/>
          <p:cNvPicPr/>
          <p:nvPr/>
        </p:nvPicPr>
        <p:blipFill>
          <a:blip r:embed="rId14"/>
          <a:stretch/>
        </p:blipFill>
        <p:spPr>
          <a:xfrm>
            <a:off x="3271320" y="2628720"/>
            <a:ext cx="3359880" cy="1101600"/>
          </a:xfrm>
          <a:prstGeom prst="rect">
            <a:avLst/>
          </a:prstGeom>
          <a:ln>
            <a:noFill/>
          </a:ln>
        </p:spPr>
      </p:pic>
      <p:sp>
        <p:nvSpPr>
          <p:cNvPr id="167" name="PlaceHolder 3"/>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168" name="PlaceHolder 4"/>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jtiptj/chest-xray-pneumoniacovid19tuberculosis" TargetMode="External"/><Relationship Id="rId2" Type="http://schemas.openxmlformats.org/officeDocument/2006/relationships/hyperlink" Target="https://www.ncbi.nlm.nih.gov/pmc/articles/PMC7448820/"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865800" y="2741400"/>
            <a:ext cx="8671680" cy="6706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tabLst>
                <a:tab pos="0" algn="l"/>
              </a:tabLst>
            </a:pPr>
            <a:r>
              <a:rPr lang="en-US" sz="4400" b="0" strike="noStrike" spc="-1">
                <a:solidFill>
                  <a:srgbClr val="FFFFFF"/>
                </a:solidFill>
                <a:latin typeface="Samsung Sharp Sans"/>
                <a:ea typeface="Samsung Sharp Sans"/>
              </a:rPr>
              <a:t>Samsung Innovation Campus</a:t>
            </a:r>
            <a:endParaRPr lang="en-US" sz="4400" b="0" strike="noStrike" spc="-1">
              <a:latin typeface="Arial"/>
            </a:endParaRPr>
          </a:p>
        </p:txBody>
      </p:sp>
      <p:sp>
        <p:nvSpPr>
          <p:cNvPr id="212" name="CustomShape 2"/>
          <p:cNvSpPr/>
          <p:nvPr/>
        </p:nvSpPr>
        <p:spPr>
          <a:xfrm>
            <a:off x="865800" y="3579120"/>
            <a:ext cx="6044760" cy="3664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nchor="ctr">
            <a:spAutoFit/>
          </a:bodyPr>
          <a:lstStyle/>
          <a:p>
            <a:pPr>
              <a:lnSpc>
                <a:spcPct val="100000"/>
              </a:lnSpc>
              <a:tabLst>
                <a:tab pos="0" algn="l"/>
              </a:tabLst>
            </a:pPr>
            <a:r>
              <a:rPr lang="en-US" sz="2400" b="0" strike="noStrike" spc="-1">
                <a:solidFill>
                  <a:srgbClr val="00B3E3"/>
                </a:solidFill>
                <a:latin typeface="Samsung Sharp Sans"/>
                <a:ea typeface="Samsung Sharp Sans"/>
              </a:rPr>
              <a:t>Artificial Intelligence Course</a:t>
            </a:r>
            <a:endParaRPr lang="en-US" sz="2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E84B0-C525-4AF5-951C-38CED3712FA9}"/>
              </a:ext>
            </a:extLst>
          </p:cNvPr>
          <p:cNvPicPr>
            <a:picLocks noChangeAspect="1"/>
          </p:cNvPicPr>
          <p:nvPr/>
        </p:nvPicPr>
        <p:blipFill rotWithShape="1">
          <a:blip r:embed="rId2"/>
          <a:srcRect l="7237" t="16984" r="52999" b="34065"/>
          <a:stretch/>
        </p:blipFill>
        <p:spPr>
          <a:xfrm>
            <a:off x="642553" y="2388972"/>
            <a:ext cx="4308859" cy="2982097"/>
          </a:xfrm>
          <a:prstGeom prst="rect">
            <a:avLst/>
          </a:prstGeom>
        </p:spPr>
      </p:pic>
      <p:pic>
        <p:nvPicPr>
          <p:cNvPr id="7" name="Picture 6">
            <a:extLst>
              <a:ext uri="{FF2B5EF4-FFF2-40B4-BE49-F238E27FC236}">
                <a16:creationId xmlns:a16="http://schemas.microsoft.com/office/drawing/2014/main" id="{D766EFFA-910C-4513-99A3-F47B0EE48100}"/>
              </a:ext>
            </a:extLst>
          </p:cNvPr>
          <p:cNvPicPr>
            <a:picLocks noChangeAspect="1"/>
          </p:cNvPicPr>
          <p:nvPr/>
        </p:nvPicPr>
        <p:blipFill rotWithShape="1">
          <a:blip r:embed="rId3"/>
          <a:srcRect l="6488" t="30294" r="52418" b="18685"/>
          <a:stretch/>
        </p:blipFill>
        <p:spPr>
          <a:xfrm>
            <a:off x="5173362" y="2388972"/>
            <a:ext cx="4390767" cy="3138617"/>
          </a:xfrm>
          <a:prstGeom prst="rect">
            <a:avLst/>
          </a:prstGeom>
        </p:spPr>
      </p:pic>
    </p:spTree>
    <p:extLst>
      <p:ext uri="{BB962C8B-B14F-4D97-AF65-F5344CB8AC3E}">
        <p14:creationId xmlns:p14="http://schemas.microsoft.com/office/powerpoint/2010/main" val="924688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2105E-29F3-4D03-87D6-EF818A9B5E75}"/>
              </a:ext>
            </a:extLst>
          </p:cNvPr>
          <p:cNvSpPr>
            <a:spLocks noGrp="1"/>
          </p:cNvSpPr>
          <p:nvPr>
            <p:ph type="title"/>
          </p:nvPr>
        </p:nvSpPr>
        <p:spPr/>
        <p:txBody>
          <a:bodyPr/>
          <a:lstStyle/>
          <a:p>
            <a:pPr algn="ctr"/>
            <a:r>
              <a:rPr lang="en-GB" dirty="0"/>
              <a:t>3.2 Prediction </a:t>
            </a:r>
            <a:endParaRPr lang="en-US" dirty="0"/>
          </a:p>
        </p:txBody>
      </p:sp>
      <p:pic>
        <p:nvPicPr>
          <p:cNvPr id="5" name="Picture 4">
            <a:extLst>
              <a:ext uri="{FF2B5EF4-FFF2-40B4-BE49-F238E27FC236}">
                <a16:creationId xmlns:a16="http://schemas.microsoft.com/office/drawing/2014/main" id="{2CA2B9E4-CC90-4428-BF41-B7B5E8726433}"/>
              </a:ext>
            </a:extLst>
          </p:cNvPr>
          <p:cNvPicPr>
            <a:picLocks noChangeAspect="1"/>
          </p:cNvPicPr>
          <p:nvPr/>
        </p:nvPicPr>
        <p:blipFill rotWithShape="1">
          <a:blip r:embed="rId2"/>
          <a:srcRect t="28599" b="26523"/>
          <a:stretch/>
        </p:blipFill>
        <p:spPr>
          <a:xfrm>
            <a:off x="271988" y="2380735"/>
            <a:ext cx="9358184" cy="2842054"/>
          </a:xfrm>
          <a:prstGeom prst="rect">
            <a:avLst/>
          </a:prstGeom>
        </p:spPr>
      </p:pic>
    </p:spTree>
    <p:extLst>
      <p:ext uri="{BB962C8B-B14F-4D97-AF65-F5344CB8AC3E}">
        <p14:creationId xmlns:p14="http://schemas.microsoft.com/office/powerpoint/2010/main" val="21454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30FE3-7324-43FD-8EC2-4235BCE8ED07}"/>
              </a:ext>
            </a:extLst>
          </p:cNvPr>
          <p:cNvSpPr>
            <a:spLocks noGrp="1"/>
          </p:cNvSpPr>
          <p:nvPr>
            <p:ph type="title"/>
          </p:nvPr>
        </p:nvSpPr>
        <p:spPr>
          <a:xfrm>
            <a:off x="437335" y="849584"/>
            <a:ext cx="8912160" cy="426616"/>
          </a:xfrm>
        </p:spPr>
        <p:txBody>
          <a:bodyPr/>
          <a:lstStyle/>
          <a:p>
            <a:pPr algn="ctr"/>
            <a:r>
              <a:rPr lang="en-GB" b="1" dirty="0">
                <a:solidFill>
                  <a:schemeClr val="bg1"/>
                </a:solidFill>
              </a:rPr>
              <a:t>Design thinking </a:t>
            </a:r>
            <a:endParaRPr lang="en-US" b="1" dirty="0"/>
          </a:p>
        </p:txBody>
      </p:sp>
      <p:sp>
        <p:nvSpPr>
          <p:cNvPr id="5" name="Title 1">
            <a:extLst>
              <a:ext uri="{FF2B5EF4-FFF2-40B4-BE49-F238E27FC236}">
                <a16:creationId xmlns:a16="http://schemas.microsoft.com/office/drawing/2014/main" id="{4DEAF9E2-5D4C-4C01-B26C-6BD60242BBA4}"/>
              </a:ext>
            </a:extLst>
          </p:cNvPr>
          <p:cNvSpPr txBox="1">
            <a:spLocks/>
          </p:cNvSpPr>
          <p:nvPr/>
        </p:nvSpPr>
        <p:spPr>
          <a:xfrm>
            <a:off x="-701937" y="2279182"/>
            <a:ext cx="10051054" cy="371086"/>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a:solidFill>
                  <a:schemeClr val="accent1"/>
                </a:solidFill>
              </a:rPr>
              <a:t>Who would use this project?</a:t>
            </a:r>
            <a:r>
              <a:rPr lang="en-GB" b="1" dirty="0">
                <a:solidFill>
                  <a:srgbClr val="000000"/>
                </a:solidFill>
              </a:rPr>
              <a:t> </a:t>
            </a:r>
            <a:endParaRPr lang="en-US" b="1" dirty="0">
              <a:solidFill>
                <a:srgbClr val="000000"/>
              </a:solidFill>
            </a:endParaRPr>
          </a:p>
        </p:txBody>
      </p:sp>
      <p:sp>
        <p:nvSpPr>
          <p:cNvPr id="6" name="TextBox 5">
            <a:extLst>
              <a:ext uri="{FF2B5EF4-FFF2-40B4-BE49-F238E27FC236}">
                <a16:creationId xmlns:a16="http://schemas.microsoft.com/office/drawing/2014/main" id="{415F3A76-8762-4810-B948-E61DD08A3B5E}"/>
              </a:ext>
            </a:extLst>
          </p:cNvPr>
          <p:cNvSpPr txBox="1"/>
          <p:nvPr/>
        </p:nvSpPr>
        <p:spPr>
          <a:xfrm>
            <a:off x="440908" y="2783921"/>
            <a:ext cx="517376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This project will use the World Health Organizations and other competent authorities to find out if a person is infected with COVID19 or not, such as airports and hospitals.</a:t>
            </a:r>
            <a:endParaRPr lang="en-US" sz="2400"/>
          </a:p>
        </p:txBody>
      </p:sp>
      <p:pic>
        <p:nvPicPr>
          <p:cNvPr id="7" name="Picture 7" descr="Logo, company name&#10;&#10;Description automatically generated">
            <a:extLst>
              <a:ext uri="{FF2B5EF4-FFF2-40B4-BE49-F238E27FC236}">
                <a16:creationId xmlns:a16="http://schemas.microsoft.com/office/drawing/2014/main" id="{830C34A0-8D8A-4501-8CC4-3D9E24556896}"/>
              </a:ext>
            </a:extLst>
          </p:cNvPr>
          <p:cNvPicPr>
            <a:picLocks noChangeAspect="1"/>
          </p:cNvPicPr>
          <p:nvPr/>
        </p:nvPicPr>
        <p:blipFill>
          <a:blip r:embed="rId2"/>
          <a:stretch>
            <a:fillRect/>
          </a:stretch>
        </p:blipFill>
        <p:spPr>
          <a:xfrm>
            <a:off x="5606065" y="3254930"/>
            <a:ext cx="3800018" cy="2180642"/>
          </a:xfrm>
          <a:prstGeom prst="rect">
            <a:avLst/>
          </a:prstGeom>
        </p:spPr>
      </p:pic>
    </p:spTree>
    <p:extLst>
      <p:ext uri="{BB962C8B-B14F-4D97-AF65-F5344CB8AC3E}">
        <p14:creationId xmlns:p14="http://schemas.microsoft.com/office/powerpoint/2010/main" val="747549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86E2-E936-40CE-B632-9C6BE90B6CD0}"/>
              </a:ext>
            </a:extLst>
          </p:cNvPr>
          <p:cNvSpPr>
            <a:spLocks noGrp="1"/>
          </p:cNvSpPr>
          <p:nvPr>
            <p:ph type="title"/>
          </p:nvPr>
        </p:nvSpPr>
        <p:spPr>
          <a:xfrm>
            <a:off x="495000" y="2147750"/>
            <a:ext cx="8870493" cy="714440"/>
          </a:xfrm>
        </p:spPr>
        <p:txBody>
          <a:bodyPr/>
          <a:lstStyle/>
          <a:p>
            <a:r>
              <a:rPr lang="en-GB" b="1">
                <a:solidFill>
                  <a:schemeClr val="accent1"/>
                </a:solidFill>
                <a:ea typeface="+mj-lt"/>
                <a:cs typeface="+mj-lt"/>
              </a:rPr>
              <a:t>What tools are needed?</a:t>
            </a:r>
            <a:r>
              <a:rPr lang="en-GB" b="1" dirty="0">
                <a:solidFill>
                  <a:schemeClr val="bg1"/>
                </a:solidFill>
                <a:ea typeface="+mj-lt"/>
                <a:cs typeface="+mj-lt"/>
              </a:rPr>
              <a:t>g</a:t>
            </a:r>
            <a:endParaRPr lang="en-US">
              <a:solidFill>
                <a:schemeClr val="bg1"/>
              </a:solidFill>
            </a:endParaRPr>
          </a:p>
        </p:txBody>
      </p:sp>
      <p:sp>
        <p:nvSpPr>
          <p:cNvPr id="3" name="Text Placeholder 2">
            <a:extLst>
              <a:ext uri="{FF2B5EF4-FFF2-40B4-BE49-F238E27FC236}">
                <a16:creationId xmlns:a16="http://schemas.microsoft.com/office/drawing/2014/main" id="{4F6BB5D2-1887-4C90-8DF7-134AF64266C5}"/>
              </a:ext>
            </a:extLst>
          </p:cNvPr>
          <p:cNvSpPr>
            <a:spLocks noGrp="1"/>
          </p:cNvSpPr>
          <p:nvPr>
            <p:ph type="body"/>
          </p:nvPr>
        </p:nvSpPr>
        <p:spPr>
          <a:xfrm>
            <a:off x="495000" y="2992779"/>
            <a:ext cx="6051035" cy="2589021"/>
          </a:xfrm>
        </p:spPr>
        <p:txBody>
          <a:bodyPr lIns="0" tIns="0" rIns="0" bIns="0" anchor="t">
            <a:normAutofit/>
          </a:bodyPr>
          <a:lstStyle/>
          <a:p>
            <a:r>
              <a:rPr lang="en-US" sz="2800" dirty="0">
                <a:ea typeface="+mn-lt"/>
                <a:cs typeface="+mn-lt"/>
              </a:rPr>
              <a:t>this model depends on lung shape in the image as tools used to predict so the first thank, we need </a:t>
            </a:r>
            <a:r>
              <a:rPr lang="en-US" sz="2800" b="1" dirty="0">
                <a:ea typeface="+mn-lt"/>
                <a:cs typeface="+mn-lt"/>
              </a:rPr>
              <a:t>chest x-ray.</a:t>
            </a:r>
          </a:p>
          <a:p>
            <a:r>
              <a:rPr lang="en-US" sz="2800" dirty="0">
                <a:ea typeface="+mn-lt"/>
                <a:cs typeface="+mn-lt"/>
              </a:rPr>
              <a:t>we used data from Kaggle to build our model and some other software like visual studio &amp; colab </a:t>
            </a:r>
            <a:r>
              <a:rPr lang="en-US" dirty="0">
                <a:ea typeface="+mn-lt"/>
                <a:cs typeface="+mn-lt"/>
              </a:rPr>
              <a:t>.</a:t>
            </a:r>
            <a:endParaRPr lang="en-US" b="1" dirty="0">
              <a:cs typeface="Arial"/>
            </a:endParaRPr>
          </a:p>
        </p:txBody>
      </p:sp>
      <p:sp>
        <p:nvSpPr>
          <p:cNvPr id="5" name="Title 1">
            <a:extLst>
              <a:ext uri="{FF2B5EF4-FFF2-40B4-BE49-F238E27FC236}">
                <a16:creationId xmlns:a16="http://schemas.microsoft.com/office/drawing/2014/main" id="{DA441DE7-4034-4B5F-B5AE-D9DF635072C8}"/>
              </a:ext>
            </a:extLst>
          </p:cNvPr>
          <p:cNvSpPr txBox="1">
            <a:spLocks/>
          </p:cNvSpPr>
          <p:nvPr/>
        </p:nvSpPr>
        <p:spPr>
          <a:xfrm>
            <a:off x="647400" y="426000"/>
            <a:ext cx="8912160" cy="11448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a:solidFill>
                  <a:schemeClr val="bg1"/>
                </a:solidFill>
                <a:ea typeface="+mj-lt"/>
                <a:cs typeface="+mj-lt"/>
              </a:rPr>
              <a:t>Design thinking</a:t>
            </a:r>
            <a:endParaRPr lang="en-US"/>
          </a:p>
        </p:txBody>
      </p:sp>
      <p:pic>
        <p:nvPicPr>
          <p:cNvPr id="6" name="Picture 6" descr="Logo, company name&#10;&#10;Description automatically generated">
            <a:extLst>
              <a:ext uri="{FF2B5EF4-FFF2-40B4-BE49-F238E27FC236}">
                <a16:creationId xmlns:a16="http://schemas.microsoft.com/office/drawing/2014/main" id="{C58898C3-04F0-4001-A5E5-D0D05356372F}"/>
              </a:ext>
            </a:extLst>
          </p:cNvPr>
          <p:cNvPicPr>
            <a:picLocks noChangeAspect="1"/>
          </p:cNvPicPr>
          <p:nvPr/>
        </p:nvPicPr>
        <p:blipFill>
          <a:blip r:embed="rId2"/>
          <a:stretch>
            <a:fillRect/>
          </a:stretch>
        </p:blipFill>
        <p:spPr>
          <a:xfrm>
            <a:off x="7628566" y="2152843"/>
            <a:ext cx="1713358" cy="1788773"/>
          </a:xfrm>
          <a:prstGeom prst="rect">
            <a:avLst/>
          </a:prstGeom>
        </p:spPr>
      </p:pic>
      <p:pic>
        <p:nvPicPr>
          <p:cNvPr id="8" name="Picture 8" descr="A picture containing text, clipart&#10;&#10;Description automatically generated">
            <a:extLst>
              <a:ext uri="{FF2B5EF4-FFF2-40B4-BE49-F238E27FC236}">
                <a16:creationId xmlns:a16="http://schemas.microsoft.com/office/drawing/2014/main" id="{F79E88A5-996B-4B33-B936-A414BA0AF758}"/>
              </a:ext>
            </a:extLst>
          </p:cNvPr>
          <p:cNvPicPr>
            <a:picLocks noChangeAspect="1"/>
          </p:cNvPicPr>
          <p:nvPr/>
        </p:nvPicPr>
        <p:blipFill>
          <a:blip r:embed="rId3"/>
          <a:stretch>
            <a:fillRect/>
          </a:stretch>
        </p:blipFill>
        <p:spPr>
          <a:xfrm>
            <a:off x="7896411" y="3513336"/>
            <a:ext cx="1108223" cy="1122408"/>
          </a:xfrm>
          <a:prstGeom prst="rect">
            <a:avLst/>
          </a:prstGeom>
        </p:spPr>
      </p:pic>
      <p:pic>
        <p:nvPicPr>
          <p:cNvPr id="9" name="Picture 9" descr="Logo&#10;&#10;Description automatically generated">
            <a:extLst>
              <a:ext uri="{FF2B5EF4-FFF2-40B4-BE49-F238E27FC236}">
                <a16:creationId xmlns:a16="http://schemas.microsoft.com/office/drawing/2014/main" id="{106F1A0C-4B69-4CF5-80B6-A80192145B4F}"/>
              </a:ext>
            </a:extLst>
          </p:cNvPr>
          <p:cNvPicPr>
            <a:picLocks noChangeAspect="1"/>
          </p:cNvPicPr>
          <p:nvPr/>
        </p:nvPicPr>
        <p:blipFill>
          <a:blip r:embed="rId4"/>
          <a:stretch>
            <a:fillRect/>
          </a:stretch>
        </p:blipFill>
        <p:spPr>
          <a:xfrm>
            <a:off x="6856070" y="4600583"/>
            <a:ext cx="2744458" cy="1460665"/>
          </a:xfrm>
          <a:prstGeom prst="rect">
            <a:avLst/>
          </a:prstGeom>
        </p:spPr>
      </p:pic>
    </p:spTree>
    <p:extLst>
      <p:ext uri="{BB962C8B-B14F-4D97-AF65-F5344CB8AC3E}">
        <p14:creationId xmlns:p14="http://schemas.microsoft.com/office/powerpoint/2010/main" val="787921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01-8E2C-44F8-AA2F-FD5E9E70BBEA}"/>
              </a:ext>
            </a:extLst>
          </p:cNvPr>
          <p:cNvSpPr>
            <a:spLocks noGrp="1"/>
          </p:cNvSpPr>
          <p:nvPr>
            <p:ph type="title"/>
          </p:nvPr>
        </p:nvSpPr>
        <p:spPr>
          <a:xfrm>
            <a:off x="495000" y="2106101"/>
            <a:ext cx="8912160" cy="658910"/>
          </a:xfrm>
        </p:spPr>
        <p:txBody>
          <a:bodyPr/>
          <a:lstStyle/>
          <a:p>
            <a:r>
              <a:rPr lang="en-US" sz="4000">
                <a:solidFill>
                  <a:schemeClr val="accent1"/>
                </a:solidFill>
              </a:rPr>
              <a:t>The promblem we are trying to solve :</a:t>
            </a:r>
          </a:p>
        </p:txBody>
      </p:sp>
      <p:sp>
        <p:nvSpPr>
          <p:cNvPr id="3" name="Text Placeholder 2">
            <a:extLst>
              <a:ext uri="{FF2B5EF4-FFF2-40B4-BE49-F238E27FC236}">
                <a16:creationId xmlns:a16="http://schemas.microsoft.com/office/drawing/2014/main" id="{228D8A98-4CEA-453D-A501-758EE47C0A48}"/>
              </a:ext>
            </a:extLst>
          </p:cNvPr>
          <p:cNvSpPr>
            <a:spLocks noGrp="1"/>
          </p:cNvSpPr>
          <p:nvPr>
            <p:ph type="body"/>
          </p:nvPr>
        </p:nvSpPr>
        <p:spPr>
          <a:xfrm>
            <a:off x="495000" y="2756775"/>
            <a:ext cx="8912160" cy="1256293"/>
          </a:xfrm>
        </p:spPr>
        <p:txBody>
          <a:bodyPr/>
          <a:lstStyle/>
          <a:p>
            <a:r>
              <a:rPr lang="en-US" sz="2400" dirty="0">
                <a:ea typeface="+mj-lt"/>
                <a:cs typeface="+mj-lt"/>
              </a:rPr>
              <a:t>The problems we are trying to solve the slow diagnosis of the virus, and the simple difference between an infected person and a healthy person.</a:t>
            </a:r>
            <a:endParaRPr lang="en-US" sz="2400" dirty="0"/>
          </a:p>
        </p:txBody>
      </p:sp>
      <p:sp>
        <p:nvSpPr>
          <p:cNvPr id="5" name="Title 1">
            <a:extLst>
              <a:ext uri="{FF2B5EF4-FFF2-40B4-BE49-F238E27FC236}">
                <a16:creationId xmlns:a16="http://schemas.microsoft.com/office/drawing/2014/main" id="{AB985787-65AF-4D1C-878F-1A4678FC3FD7}"/>
              </a:ext>
            </a:extLst>
          </p:cNvPr>
          <p:cNvSpPr txBox="1">
            <a:spLocks/>
          </p:cNvSpPr>
          <p:nvPr/>
        </p:nvSpPr>
        <p:spPr>
          <a:xfrm>
            <a:off x="397399" y="412117"/>
            <a:ext cx="8912160" cy="11448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a:solidFill>
                  <a:schemeClr val="bg1"/>
                </a:solidFill>
                <a:ea typeface="+mj-lt"/>
                <a:cs typeface="+mj-lt"/>
              </a:rPr>
              <a:t>Design thinking</a:t>
            </a:r>
            <a:endParaRPr lang="en-US"/>
          </a:p>
        </p:txBody>
      </p:sp>
      <p:sp>
        <p:nvSpPr>
          <p:cNvPr id="4" name="Title 1">
            <a:extLst>
              <a:ext uri="{FF2B5EF4-FFF2-40B4-BE49-F238E27FC236}">
                <a16:creationId xmlns:a16="http://schemas.microsoft.com/office/drawing/2014/main" id="{057DDDAD-12C2-4E04-96EB-81BBA66E21BA}"/>
              </a:ext>
            </a:extLst>
          </p:cNvPr>
          <p:cNvSpPr txBox="1">
            <a:spLocks/>
          </p:cNvSpPr>
          <p:nvPr/>
        </p:nvSpPr>
        <p:spPr>
          <a:xfrm>
            <a:off x="489300" y="3926275"/>
            <a:ext cx="8912160" cy="65891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accent1"/>
                </a:solidFill>
              </a:rPr>
              <a:t>Why this project ?</a:t>
            </a:r>
            <a:endParaRPr lang="en-US" sz="4000" dirty="0">
              <a:solidFill>
                <a:schemeClr val="accent1"/>
              </a:solidFill>
            </a:endParaRPr>
          </a:p>
        </p:txBody>
      </p:sp>
      <p:sp>
        <p:nvSpPr>
          <p:cNvPr id="8" name="Text Placeholder 2">
            <a:extLst>
              <a:ext uri="{FF2B5EF4-FFF2-40B4-BE49-F238E27FC236}">
                <a16:creationId xmlns:a16="http://schemas.microsoft.com/office/drawing/2014/main" id="{206ED2D5-B7E6-4806-86FE-20FA6AE9CCE4}"/>
              </a:ext>
            </a:extLst>
          </p:cNvPr>
          <p:cNvSpPr>
            <a:spLocks noGrp="1"/>
          </p:cNvSpPr>
          <p:nvPr>
            <p:ph type="title"/>
          </p:nvPr>
        </p:nvSpPr>
        <p:spPr>
          <a:xfrm>
            <a:off x="403064" y="4203138"/>
            <a:ext cx="9156496" cy="1917651"/>
          </a:xfrm>
        </p:spPr>
        <p:txBody>
          <a:bodyPr/>
          <a:lstStyle/>
          <a:p>
            <a:r>
              <a:rPr lang="en-US" sz="2800" dirty="0">
                <a:ea typeface="+mj-lt"/>
                <a:cs typeface="+mj-lt"/>
              </a:rPr>
              <a:t>Because the whole world is suffering from the pandemic of covid-19, so we are trying to solve this crisis, not in a small part.</a:t>
            </a:r>
            <a:endParaRPr lang="en-US" dirty="0"/>
          </a:p>
        </p:txBody>
      </p:sp>
    </p:spTree>
    <p:extLst>
      <p:ext uri="{BB962C8B-B14F-4D97-AF65-F5344CB8AC3E}">
        <p14:creationId xmlns:p14="http://schemas.microsoft.com/office/powerpoint/2010/main" val="2124843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4A1D-02AC-461B-96DA-7DB6E47ED4B6}"/>
              </a:ext>
            </a:extLst>
          </p:cNvPr>
          <p:cNvSpPr>
            <a:spLocks noGrp="1"/>
          </p:cNvSpPr>
          <p:nvPr>
            <p:ph type="title"/>
          </p:nvPr>
        </p:nvSpPr>
        <p:spPr/>
        <p:txBody>
          <a:bodyPr/>
          <a:lstStyle/>
          <a:p>
            <a:pPr algn="ctr"/>
            <a:r>
              <a:rPr lang="en-GB" b="1" dirty="0"/>
              <a:t>API</a:t>
            </a:r>
            <a:endParaRPr lang="en-US" b="1" dirty="0"/>
          </a:p>
        </p:txBody>
      </p:sp>
      <p:sp>
        <p:nvSpPr>
          <p:cNvPr id="3" name="Text Placeholder 2">
            <a:extLst>
              <a:ext uri="{FF2B5EF4-FFF2-40B4-BE49-F238E27FC236}">
                <a16:creationId xmlns:a16="http://schemas.microsoft.com/office/drawing/2014/main" id="{6696D32C-F2D9-48DD-AB53-A3FCAC54EB10}"/>
              </a:ext>
            </a:extLst>
          </p:cNvPr>
          <p:cNvSpPr>
            <a:spLocks noGrp="1"/>
          </p:cNvSpPr>
          <p:nvPr>
            <p:ph type="body"/>
          </p:nvPr>
        </p:nvSpPr>
        <p:spPr>
          <a:xfrm>
            <a:off x="495000" y="1275006"/>
            <a:ext cx="8912160" cy="3977280"/>
          </a:xfrm>
        </p:spPr>
        <p:txBody>
          <a:bodyPr/>
          <a:lstStyle/>
          <a:p>
            <a:r>
              <a:rPr lang="en-GB" sz="2800" dirty="0"/>
              <a:t>We use </a:t>
            </a:r>
            <a:r>
              <a:rPr lang="en-GB" sz="2800" b="1" dirty="0"/>
              <a:t>flask</a:t>
            </a:r>
            <a:r>
              <a:rPr lang="en-GB" sz="2800" dirty="0"/>
              <a:t> to create our API and let the program easier to use. </a:t>
            </a:r>
          </a:p>
          <a:p>
            <a:pPr marL="457200" indent="-457200" algn="ctr">
              <a:buFont typeface="Arial" panose="020B0604020202020204" pitchFamily="34" charset="0"/>
              <a:buChar char="•"/>
            </a:pPr>
            <a:r>
              <a:rPr lang="en-GB" sz="2800" b="1" dirty="0"/>
              <a:t>Main page</a:t>
            </a:r>
          </a:p>
          <a:p>
            <a:endParaRPr lang="en-US" dirty="0"/>
          </a:p>
        </p:txBody>
      </p:sp>
      <p:pic>
        <p:nvPicPr>
          <p:cNvPr id="5" name="Picture 4">
            <a:extLst>
              <a:ext uri="{FF2B5EF4-FFF2-40B4-BE49-F238E27FC236}">
                <a16:creationId xmlns:a16="http://schemas.microsoft.com/office/drawing/2014/main" id="{2A933EB0-96AE-42CE-94E2-C2EA83393F03}"/>
              </a:ext>
            </a:extLst>
          </p:cNvPr>
          <p:cNvPicPr>
            <a:picLocks noChangeAspect="1"/>
          </p:cNvPicPr>
          <p:nvPr/>
        </p:nvPicPr>
        <p:blipFill rotWithShape="1">
          <a:blip r:embed="rId2"/>
          <a:srcRect t="5833" b="44761"/>
          <a:stretch/>
        </p:blipFill>
        <p:spPr>
          <a:xfrm>
            <a:off x="0" y="3657600"/>
            <a:ext cx="9902825" cy="2438400"/>
          </a:xfrm>
          <a:prstGeom prst="rect">
            <a:avLst/>
          </a:prstGeom>
        </p:spPr>
      </p:pic>
    </p:spTree>
    <p:extLst>
      <p:ext uri="{BB962C8B-B14F-4D97-AF65-F5344CB8AC3E}">
        <p14:creationId xmlns:p14="http://schemas.microsoft.com/office/powerpoint/2010/main" val="1517004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88A647-E6CA-4CA9-A4BE-608B75F732AE}"/>
              </a:ext>
            </a:extLst>
          </p:cNvPr>
          <p:cNvPicPr>
            <a:picLocks noChangeAspect="1"/>
          </p:cNvPicPr>
          <p:nvPr/>
        </p:nvPicPr>
        <p:blipFill rotWithShape="1">
          <a:blip r:embed="rId2"/>
          <a:srcRect t="11957" b="15996"/>
          <a:stretch/>
        </p:blipFill>
        <p:spPr>
          <a:xfrm>
            <a:off x="0" y="864972"/>
            <a:ext cx="9902825" cy="5354595"/>
          </a:xfrm>
          <a:prstGeom prst="rect">
            <a:avLst/>
          </a:prstGeom>
        </p:spPr>
      </p:pic>
      <p:sp>
        <p:nvSpPr>
          <p:cNvPr id="3" name="TextBox 2">
            <a:extLst>
              <a:ext uri="{FF2B5EF4-FFF2-40B4-BE49-F238E27FC236}">
                <a16:creationId xmlns:a16="http://schemas.microsoft.com/office/drawing/2014/main" id="{3A6F75D3-C7B0-4E65-B11B-BB37E516564E}"/>
              </a:ext>
            </a:extLst>
          </p:cNvPr>
          <p:cNvSpPr txBox="1"/>
          <p:nvPr/>
        </p:nvSpPr>
        <p:spPr>
          <a:xfrm>
            <a:off x="3361038" y="329514"/>
            <a:ext cx="2866767" cy="400110"/>
          </a:xfrm>
          <a:prstGeom prst="rect">
            <a:avLst/>
          </a:prstGeom>
          <a:noFill/>
        </p:spPr>
        <p:txBody>
          <a:bodyPr wrap="square" rtlCol="0">
            <a:spAutoFit/>
          </a:bodyPr>
          <a:lstStyle/>
          <a:p>
            <a:pPr algn="ctr"/>
            <a:r>
              <a:rPr lang="en-GB" sz="2000" b="1" dirty="0"/>
              <a:t>Prediction page</a:t>
            </a:r>
            <a:endParaRPr lang="en-US" sz="2000" b="1" dirty="0"/>
          </a:p>
        </p:txBody>
      </p:sp>
    </p:spTree>
    <p:extLst>
      <p:ext uri="{BB962C8B-B14F-4D97-AF65-F5344CB8AC3E}">
        <p14:creationId xmlns:p14="http://schemas.microsoft.com/office/powerpoint/2010/main" val="2615224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6C74B-4A9A-4332-BD3B-D7BFD1C2E582}"/>
              </a:ext>
            </a:extLst>
          </p:cNvPr>
          <p:cNvSpPr>
            <a:spLocks noGrp="1"/>
          </p:cNvSpPr>
          <p:nvPr>
            <p:ph type="title"/>
          </p:nvPr>
        </p:nvSpPr>
        <p:spPr>
          <a:xfrm>
            <a:off x="990665" y="90617"/>
            <a:ext cx="8912160" cy="378941"/>
          </a:xfrm>
        </p:spPr>
        <p:txBody>
          <a:bodyPr/>
          <a:lstStyle/>
          <a:p>
            <a:pPr algn="ctr"/>
            <a:r>
              <a:rPr lang="en-GB" dirty="0"/>
              <a:t>Predict-Path prediction </a:t>
            </a:r>
            <a:endParaRPr lang="en-US" dirty="0"/>
          </a:p>
        </p:txBody>
      </p:sp>
      <p:pic>
        <p:nvPicPr>
          <p:cNvPr id="5" name="Picture 4">
            <a:extLst>
              <a:ext uri="{FF2B5EF4-FFF2-40B4-BE49-F238E27FC236}">
                <a16:creationId xmlns:a16="http://schemas.microsoft.com/office/drawing/2014/main" id="{1ABD7BF2-CE34-473A-BFC5-D7600C01019D}"/>
              </a:ext>
            </a:extLst>
          </p:cNvPr>
          <p:cNvPicPr>
            <a:picLocks noChangeAspect="1"/>
          </p:cNvPicPr>
          <p:nvPr/>
        </p:nvPicPr>
        <p:blipFill rotWithShape="1">
          <a:blip r:embed="rId2"/>
          <a:srcRect r="30539"/>
          <a:stretch/>
        </p:blipFill>
        <p:spPr>
          <a:xfrm>
            <a:off x="1" y="1632584"/>
            <a:ext cx="4885038" cy="4562270"/>
          </a:xfrm>
          <a:prstGeom prst="rect">
            <a:avLst/>
          </a:prstGeom>
        </p:spPr>
      </p:pic>
      <p:pic>
        <p:nvPicPr>
          <p:cNvPr id="7" name="Picture 6">
            <a:extLst>
              <a:ext uri="{FF2B5EF4-FFF2-40B4-BE49-F238E27FC236}">
                <a16:creationId xmlns:a16="http://schemas.microsoft.com/office/drawing/2014/main" id="{05938D75-F0D3-46DD-B9B4-51D083F5D8AE}"/>
              </a:ext>
            </a:extLst>
          </p:cNvPr>
          <p:cNvPicPr>
            <a:picLocks noChangeAspect="1"/>
          </p:cNvPicPr>
          <p:nvPr/>
        </p:nvPicPr>
        <p:blipFill rotWithShape="1">
          <a:blip r:embed="rId3"/>
          <a:srcRect l="3909" r="27878"/>
          <a:stretch/>
        </p:blipFill>
        <p:spPr>
          <a:xfrm>
            <a:off x="4951412" y="1632584"/>
            <a:ext cx="4951411" cy="4562270"/>
          </a:xfrm>
          <a:prstGeom prst="rect">
            <a:avLst/>
          </a:prstGeom>
        </p:spPr>
      </p:pic>
      <p:sp>
        <p:nvSpPr>
          <p:cNvPr id="8" name="TextBox 7">
            <a:extLst>
              <a:ext uri="{FF2B5EF4-FFF2-40B4-BE49-F238E27FC236}">
                <a16:creationId xmlns:a16="http://schemas.microsoft.com/office/drawing/2014/main" id="{B7E97466-3E4A-4EDE-8684-2B4594AA9C8E}"/>
              </a:ext>
            </a:extLst>
          </p:cNvPr>
          <p:cNvSpPr txBox="1"/>
          <p:nvPr/>
        </p:nvSpPr>
        <p:spPr>
          <a:xfrm>
            <a:off x="1087396" y="1204216"/>
            <a:ext cx="2397210" cy="369332"/>
          </a:xfrm>
          <a:prstGeom prst="rect">
            <a:avLst/>
          </a:prstGeom>
          <a:noFill/>
        </p:spPr>
        <p:txBody>
          <a:bodyPr wrap="square" rtlCol="0">
            <a:spAutoFit/>
          </a:bodyPr>
          <a:lstStyle/>
          <a:p>
            <a:pPr algn="ctr"/>
            <a:r>
              <a:rPr lang="en-GB" b="1" dirty="0"/>
              <a:t>Predict image page</a:t>
            </a:r>
            <a:endParaRPr lang="en-US" b="1" dirty="0"/>
          </a:p>
        </p:txBody>
      </p:sp>
      <p:sp>
        <p:nvSpPr>
          <p:cNvPr id="9" name="TextBox 8">
            <a:extLst>
              <a:ext uri="{FF2B5EF4-FFF2-40B4-BE49-F238E27FC236}">
                <a16:creationId xmlns:a16="http://schemas.microsoft.com/office/drawing/2014/main" id="{823D7C7F-78BB-4503-91ED-C22C898D1160}"/>
              </a:ext>
            </a:extLst>
          </p:cNvPr>
          <p:cNvSpPr txBox="1"/>
          <p:nvPr/>
        </p:nvSpPr>
        <p:spPr>
          <a:xfrm>
            <a:off x="6046573" y="1204216"/>
            <a:ext cx="2579149" cy="369332"/>
          </a:xfrm>
          <a:prstGeom prst="rect">
            <a:avLst/>
          </a:prstGeom>
          <a:noFill/>
        </p:spPr>
        <p:txBody>
          <a:bodyPr wrap="square" rtlCol="0">
            <a:spAutoFit/>
          </a:bodyPr>
          <a:lstStyle/>
          <a:p>
            <a:pPr algn="ctr"/>
            <a:r>
              <a:rPr lang="en-GB" b="1" dirty="0"/>
              <a:t>Path prediction page</a:t>
            </a:r>
            <a:endParaRPr lang="en-US" b="1" dirty="0"/>
          </a:p>
        </p:txBody>
      </p:sp>
    </p:spTree>
    <p:extLst>
      <p:ext uri="{BB962C8B-B14F-4D97-AF65-F5344CB8AC3E}">
        <p14:creationId xmlns:p14="http://schemas.microsoft.com/office/powerpoint/2010/main" val="1806730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13" name="CustomShape 1"/>
          <p:cNvSpPr/>
          <p:nvPr/>
        </p:nvSpPr>
        <p:spPr>
          <a:xfrm>
            <a:off x="0" y="0"/>
            <a:ext cx="9902520" cy="685764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p:style>
      </p:sp>
      <p:sp>
        <p:nvSpPr>
          <p:cNvPr id="214" name="Line 2"/>
          <p:cNvSpPr/>
          <p:nvPr/>
        </p:nvSpPr>
        <p:spPr>
          <a:xfrm>
            <a:off x="656280" y="2327040"/>
            <a:ext cx="0" cy="1976040"/>
          </a:xfrm>
          <a:prstGeom prst="line">
            <a:avLst/>
          </a:prstGeom>
          <a:ln w="38160">
            <a:solidFill>
              <a:schemeClr val="bg1"/>
            </a:solidFill>
          </a:ln>
        </p:spPr>
        <p:style>
          <a:lnRef idx="1">
            <a:schemeClr val="accent1"/>
          </a:lnRef>
          <a:fillRef idx="0">
            <a:schemeClr val="accent1"/>
          </a:fillRef>
          <a:effectRef idx="0">
            <a:schemeClr val="accent1"/>
          </a:effectRef>
          <a:fontRef idx="minor"/>
        </p:style>
      </p:sp>
      <p:sp>
        <p:nvSpPr>
          <p:cNvPr id="215" name="Line 3"/>
          <p:cNvSpPr/>
          <p:nvPr/>
        </p:nvSpPr>
        <p:spPr>
          <a:xfrm>
            <a:off x="569520" y="6209280"/>
            <a:ext cx="87742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p:style>
      </p:sp>
      <p:sp>
        <p:nvSpPr>
          <p:cNvPr id="216" name="CustomShape 4"/>
          <p:cNvSpPr/>
          <p:nvPr/>
        </p:nvSpPr>
        <p:spPr>
          <a:xfrm>
            <a:off x="572760" y="6355440"/>
            <a:ext cx="2888280" cy="19836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pPr>
            <a:r>
              <a:rPr lang="en-US" sz="1300" b="0" strike="noStrike" spc="-1">
                <a:solidFill>
                  <a:srgbClr val="808080"/>
                </a:solidFill>
                <a:latin typeface="Samsung Sharp Sans Bold"/>
                <a:ea typeface="Samsung Sharp Sans Bold"/>
              </a:rPr>
              <a:t>Samsung Innovation Campus</a:t>
            </a:r>
            <a:endParaRPr lang="en-US" sz="1300" b="0" strike="noStrike" spc="-1">
              <a:latin typeface="Arial"/>
            </a:endParaRPr>
          </a:p>
        </p:txBody>
      </p:sp>
      <p:sp>
        <p:nvSpPr>
          <p:cNvPr id="2" name="Text Placeholder 2">
            <a:extLst>
              <a:ext uri="{FF2B5EF4-FFF2-40B4-BE49-F238E27FC236}">
                <a16:creationId xmlns:a16="http://schemas.microsoft.com/office/drawing/2014/main" id="{224DD589-3034-4588-8D6F-F10A7EBDE938}"/>
              </a:ext>
            </a:extLst>
          </p:cNvPr>
          <p:cNvSpPr txBox="1">
            <a:spLocks/>
          </p:cNvSpPr>
          <p:nvPr/>
        </p:nvSpPr>
        <p:spPr>
          <a:xfrm>
            <a:off x="495000" y="2756775"/>
            <a:ext cx="8912160" cy="12562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j-lt"/>
                <a:cs typeface="+mj-lt"/>
              </a:rPr>
              <a:t>.</a:t>
            </a:r>
            <a:endParaRPr lang="en-US"/>
          </a:p>
        </p:txBody>
      </p:sp>
      <p:sp>
        <p:nvSpPr>
          <p:cNvPr id="3" name="Text Placeholder 2">
            <a:extLst>
              <a:ext uri="{FF2B5EF4-FFF2-40B4-BE49-F238E27FC236}">
                <a16:creationId xmlns:a16="http://schemas.microsoft.com/office/drawing/2014/main" id="{417A50A5-5F34-42D9-A9D8-D253263C7C3B}"/>
              </a:ext>
            </a:extLst>
          </p:cNvPr>
          <p:cNvSpPr txBox="1">
            <a:spLocks/>
          </p:cNvSpPr>
          <p:nvPr/>
        </p:nvSpPr>
        <p:spPr>
          <a:xfrm>
            <a:off x="661773" y="2334081"/>
            <a:ext cx="8912160" cy="12562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ea typeface="+mn-lt"/>
                <a:cs typeface="+mn-lt"/>
              </a:rPr>
              <a:t>We are so glad for completing the discussion with you ,Dr. and we really appreciate all your efforts, a lot of thanks for you ,Sir.</a:t>
            </a:r>
            <a:endParaRPr lang="en-US" dirty="0">
              <a:solidFill>
                <a:schemeClr val="bg1"/>
              </a:solidFill>
            </a:endParaRPr>
          </a:p>
        </p:txBody>
      </p:sp>
      <p:sp>
        <p:nvSpPr>
          <p:cNvPr id="10" name="Text Placeholder 2">
            <a:extLst>
              <a:ext uri="{FF2B5EF4-FFF2-40B4-BE49-F238E27FC236}">
                <a16:creationId xmlns:a16="http://schemas.microsoft.com/office/drawing/2014/main" id="{2EA7BDF0-1484-4EAC-B9BB-2FB715A0FFFE}"/>
              </a:ext>
            </a:extLst>
          </p:cNvPr>
          <p:cNvSpPr txBox="1">
            <a:spLocks/>
          </p:cNvSpPr>
          <p:nvPr/>
        </p:nvSpPr>
        <p:spPr>
          <a:xfrm>
            <a:off x="662030" y="3671175"/>
            <a:ext cx="8912160" cy="8537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a:solidFill>
                  <a:schemeClr val="accent1"/>
                </a:solidFill>
                <a:latin typeface="Arial"/>
                <a:ea typeface="Arial"/>
                <a:cs typeface="Arial"/>
              </a:rPr>
              <a:t>Team</a:t>
            </a:r>
          </a:p>
          <a:p>
            <a:r>
              <a:rPr lang="en-US" sz="2000" b="1">
                <a:solidFill>
                  <a:srgbClr val="FF0000"/>
                </a:solidFill>
                <a:latin typeface="Arial"/>
                <a:ea typeface="Arial"/>
                <a:cs typeface="Arial"/>
              </a:rPr>
              <a:t>Abd El-Rahman Sabry Saber &amp; Mohamed Abd El-Mohsen El-Srogy</a:t>
            </a:r>
            <a:endParaRPr lang="en-US" sz="2000" dirty="0">
              <a:solidFill>
                <a:srgbClr val="FF0000"/>
              </a:solidFil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F1C7D-71DE-45BC-9550-2BABE891B252}"/>
              </a:ext>
            </a:extLst>
          </p:cNvPr>
          <p:cNvSpPr>
            <a:spLocks noGrp="1"/>
          </p:cNvSpPr>
          <p:nvPr>
            <p:ph type="title"/>
          </p:nvPr>
        </p:nvSpPr>
        <p:spPr>
          <a:xfrm>
            <a:off x="495332" y="157862"/>
            <a:ext cx="8912160" cy="1144800"/>
          </a:xfrm>
        </p:spPr>
        <p:txBody>
          <a:bodyPr>
            <a:normAutofit/>
          </a:bodyPr>
          <a:lstStyle/>
          <a:p>
            <a:pPr algn="ctr"/>
            <a:r>
              <a:rPr lang="en-GB" b="1" dirty="0"/>
              <a:t>Agenda</a:t>
            </a:r>
            <a:r>
              <a:rPr lang="en-GB" dirty="0"/>
              <a:t> </a:t>
            </a:r>
            <a:endParaRPr lang="en-US" dirty="0"/>
          </a:p>
        </p:txBody>
      </p:sp>
      <p:graphicFrame>
        <p:nvGraphicFramePr>
          <p:cNvPr id="5" name="Content Placeholder 2">
            <a:extLst>
              <a:ext uri="{FF2B5EF4-FFF2-40B4-BE49-F238E27FC236}">
                <a16:creationId xmlns:a16="http://schemas.microsoft.com/office/drawing/2014/main" id="{1975653C-B708-43BC-937F-3898D136F62F}"/>
              </a:ext>
            </a:extLst>
          </p:cNvPr>
          <p:cNvGraphicFramePr>
            <a:graphicFrameLocks noGrp="1"/>
          </p:cNvGraphicFramePr>
          <p:nvPr>
            <p:ph idx="1"/>
            <p:extLst>
              <p:ext uri="{D42A27DB-BD31-4B8C-83A1-F6EECF244321}">
                <p14:modId xmlns:p14="http://schemas.microsoft.com/office/powerpoint/2010/main" val="2096857081"/>
              </p:ext>
            </p:extLst>
          </p:nvPr>
        </p:nvGraphicFramePr>
        <p:xfrm>
          <a:off x="495332" y="2117124"/>
          <a:ext cx="9044084" cy="3108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Lightbulb and gear with solid fill">
            <a:extLst>
              <a:ext uri="{FF2B5EF4-FFF2-40B4-BE49-F238E27FC236}">
                <a16:creationId xmlns:a16="http://schemas.microsoft.com/office/drawing/2014/main" id="{FD8E3A64-3E64-49EE-9934-8FB4F0616D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4774" y="2757073"/>
            <a:ext cx="914400" cy="914400"/>
          </a:xfrm>
          <a:prstGeom prst="rect">
            <a:avLst/>
          </a:prstGeom>
        </p:spPr>
      </p:pic>
      <p:sp>
        <p:nvSpPr>
          <p:cNvPr id="6" name="TextBox 5">
            <a:extLst>
              <a:ext uri="{FF2B5EF4-FFF2-40B4-BE49-F238E27FC236}">
                <a16:creationId xmlns:a16="http://schemas.microsoft.com/office/drawing/2014/main" id="{53980B53-A3F1-4E07-ADDF-02DBD10DC362}"/>
              </a:ext>
            </a:extLst>
          </p:cNvPr>
          <p:cNvSpPr txBox="1"/>
          <p:nvPr/>
        </p:nvSpPr>
        <p:spPr>
          <a:xfrm>
            <a:off x="8138984" y="3805882"/>
            <a:ext cx="848497" cy="400110"/>
          </a:xfrm>
          <a:prstGeom prst="rect">
            <a:avLst/>
          </a:prstGeom>
          <a:noFill/>
        </p:spPr>
        <p:txBody>
          <a:bodyPr wrap="square" rtlCol="0">
            <a:spAutoFit/>
          </a:bodyPr>
          <a:lstStyle/>
          <a:p>
            <a:pPr algn="ctr"/>
            <a:r>
              <a:rPr lang="en-GB" sz="2000" b="1" dirty="0"/>
              <a:t>API</a:t>
            </a:r>
            <a:endParaRPr lang="en-US" sz="2000" b="1" dirty="0"/>
          </a:p>
        </p:txBody>
      </p:sp>
    </p:spTree>
    <p:extLst>
      <p:ext uri="{BB962C8B-B14F-4D97-AF65-F5344CB8AC3E}">
        <p14:creationId xmlns:p14="http://schemas.microsoft.com/office/powerpoint/2010/main" val="2484913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BB7F-AEBD-4D32-9CCC-A3DB13C2C664}"/>
              </a:ext>
            </a:extLst>
          </p:cNvPr>
          <p:cNvSpPr>
            <a:spLocks noGrp="1"/>
          </p:cNvSpPr>
          <p:nvPr>
            <p:ph type="title"/>
          </p:nvPr>
        </p:nvSpPr>
        <p:spPr>
          <a:xfrm>
            <a:off x="354957" y="345584"/>
            <a:ext cx="8912160" cy="1144800"/>
          </a:xfrm>
        </p:spPr>
        <p:txBody>
          <a:bodyPr/>
          <a:lstStyle/>
          <a:p>
            <a:pPr algn="ctr"/>
            <a:r>
              <a:rPr lang="en-GB" sz="5400" dirty="0"/>
              <a:t>Intro</a:t>
            </a:r>
            <a:r>
              <a:rPr lang="en-GB" dirty="0"/>
              <a:t> </a:t>
            </a:r>
            <a:endParaRPr lang="en-US" dirty="0"/>
          </a:p>
        </p:txBody>
      </p:sp>
      <p:sp>
        <p:nvSpPr>
          <p:cNvPr id="5" name="TextBox 4">
            <a:extLst>
              <a:ext uri="{FF2B5EF4-FFF2-40B4-BE49-F238E27FC236}">
                <a16:creationId xmlns:a16="http://schemas.microsoft.com/office/drawing/2014/main" id="{B6A1B2D1-8EF4-49D6-8F4E-A50DB359FCD3}"/>
              </a:ext>
            </a:extLst>
          </p:cNvPr>
          <p:cNvSpPr txBox="1"/>
          <p:nvPr/>
        </p:nvSpPr>
        <p:spPr>
          <a:xfrm>
            <a:off x="930876" y="2215978"/>
            <a:ext cx="8188411" cy="390876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b="1" dirty="0"/>
              <a:t>About the project:</a:t>
            </a:r>
          </a:p>
          <a:p>
            <a:r>
              <a:rPr lang="en-GB" b="1" dirty="0"/>
              <a:t>	</a:t>
            </a:r>
            <a:r>
              <a:rPr lang="en-GB" sz="2000" dirty="0"/>
              <a:t>This project is about using x-ray chest to see if the person is</a:t>
            </a:r>
          </a:p>
          <a:p>
            <a:r>
              <a:rPr lang="en-GB" sz="2000" dirty="0"/>
              <a:t>	affected by covid-19 or not (normal).</a:t>
            </a:r>
          </a:p>
          <a:p>
            <a:endParaRPr lang="en-GB" b="1" dirty="0"/>
          </a:p>
          <a:p>
            <a:pPr marL="285750" indent="-285750">
              <a:buFont typeface="Arial" panose="020B0604020202020204" pitchFamily="34" charset="0"/>
              <a:buChar char="•"/>
            </a:pPr>
            <a:r>
              <a:rPr lang="en-GB" b="1" dirty="0"/>
              <a:t>How covid detects through x-ray: </a:t>
            </a:r>
          </a:p>
          <a:p>
            <a:pPr lvl="1"/>
            <a:r>
              <a:rPr lang="en-GB" sz="2000" dirty="0"/>
              <a:t>Through the abnormal points which left in lungs, and the damage which may left on it too.</a:t>
            </a:r>
          </a:p>
          <a:p>
            <a:pPr lvl="1"/>
            <a:r>
              <a:rPr lang="en-US" sz="2000" b="1" dirty="0"/>
              <a:t>For more</a:t>
            </a:r>
            <a:r>
              <a:rPr lang="en-US" sz="2000" dirty="0"/>
              <a:t>: </a:t>
            </a:r>
            <a:r>
              <a:rPr lang="en-US" sz="2000" dirty="0">
                <a:hlinkClick r:id="rId2"/>
              </a:rPr>
              <a:t>X-rays and Covid</a:t>
            </a:r>
            <a:endParaRPr lang="en-GB" sz="2000" b="1" dirty="0"/>
          </a:p>
          <a:p>
            <a:pPr lvl="1"/>
            <a:endParaRPr lang="en-GB" b="1" dirty="0"/>
          </a:p>
          <a:p>
            <a:pPr marL="285750" indent="-285750">
              <a:buFont typeface="Arial" panose="020B0604020202020204" pitchFamily="34" charset="0"/>
              <a:buChar char="•"/>
            </a:pPr>
            <a:r>
              <a:rPr lang="en-US" b="1" dirty="0"/>
              <a:t>About the data:</a:t>
            </a:r>
            <a:endParaRPr lang="en-GB" b="1" dirty="0"/>
          </a:p>
          <a:p>
            <a:pPr lvl="1"/>
            <a:r>
              <a:rPr lang="en-GB" sz="2000"/>
              <a:t>The data size: almost 1.6 GB</a:t>
            </a:r>
            <a:r>
              <a:rPr lang="en-GB" sz="2000" dirty="0"/>
              <a:t>.</a:t>
            </a:r>
          </a:p>
          <a:p>
            <a:pPr lvl="1"/>
            <a:r>
              <a:rPr lang="en-GB" sz="2000" dirty="0"/>
              <a:t>The data link: </a:t>
            </a:r>
            <a:r>
              <a:rPr lang="en-GB" sz="2000" dirty="0">
                <a:hlinkClick r:id="rId3"/>
              </a:rPr>
              <a:t>Kaggle_X_ray_Data</a:t>
            </a:r>
            <a:r>
              <a:rPr lang="en-GB" sz="2000" dirty="0"/>
              <a:t>.</a:t>
            </a:r>
          </a:p>
          <a:p>
            <a:pPr lvl="1"/>
            <a:endParaRPr lang="en-US" b="1" dirty="0"/>
          </a:p>
        </p:txBody>
      </p:sp>
    </p:spTree>
    <p:extLst>
      <p:ext uri="{BB962C8B-B14F-4D97-AF65-F5344CB8AC3E}">
        <p14:creationId xmlns:p14="http://schemas.microsoft.com/office/powerpoint/2010/main" val="138021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erson's chest&#10;&#10;Description automatically generated with low confidence">
            <a:extLst>
              <a:ext uri="{FF2B5EF4-FFF2-40B4-BE49-F238E27FC236}">
                <a16:creationId xmlns:a16="http://schemas.microsoft.com/office/drawing/2014/main" id="{EA359BC7-FB72-4E74-AC8E-C327D3B46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074" y="2145347"/>
            <a:ext cx="3781167" cy="4085969"/>
          </a:xfrm>
          <a:prstGeom prst="rect">
            <a:avLst/>
          </a:prstGeom>
        </p:spPr>
      </p:pic>
      <p:pic>
        <p:nvPicPr>
          <p:cNvPr id="5" name="Picture 4" descr="A close-up of a x-ray&#10;&#10;Description automatically generated with low confidence">
            <a:extLst>
              <a:ext uri="{FF2B5EF4-FFF2-40B4-BE49-F238E27FC236}">
                <a16:creationId xmlns:a16="http://schemas.microsoft.com/office/drawing/2014/main" id="{C0F450B4-18E0-4BC2-A4AA-23905BB7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844" y="2075934"/>
            <a:ext cx="4116000" cy="4085969"/>
          </a:xfrm>
          <a:prstGeom prst="rect">
            <a:avLst/>
          </a:prstGeom>
        </p:spPr>
      </p:pic>
      <p:sp>
        <p:nvSpPr>
          <p:cNvPr id="6" name="TextBox 5">
            <a:extLst>
              <a:ext uri="{FF2B5EF4-FFF2-40B4-BE49-F238E27FC236}">
                <a16:creationId xmlns:a16="http://schemas.microsoft.com/office/drawing/2014/main" id="{9DE04163-6F22-420E-8261-01758F76B22A}"/>
              </a:ext>
            </a:extLst>
          </p:cNvPr>
          <p:cNvSpPr txBox="1"/>
          <p:nvPr/>
        </p:nvSpPr>
        <p:spPr>
          <a:xfrm>
            <a:off x="1356454" y="1548714"/>
            <a:ext cx="2364259" cy="461665"/>
          </a:xfrm>
          <a:prstGeom prst="rect">
            <a:avLst/>
          </a:prstGeom>
          <a:noFill/>
        </p:spPr>
        <p:txBody>
          <a:bodyPr wrap="square" rtlCol="0">
            <a:spAutoFit/>
          </a:bodyPr>
          <a:lstStyle/>
          <a:p>
            <a:pPr algn="ctr"/>
            <a:r>
              <a:rPr lang="en-US" sz="2400" b="1" dirty="0"/>
              <a:t>Covid</a:t>
            </a:r>
            <a:r>
              <a:rPr lang="en-US" dirty="0"/>
              <a:t> </a:t>
            </a:r>
          </a:p>
        </p:txBody>
      </p:sp>
      <p:sp>
        <p:nvSpPr>
          <p:cNvPr id="7" name="TextBox 6">
            <a:extLst>
              <a:ext uri="{FF2B5EF4-FFF2-40B4-BE49-F238E27FC236}">
                <a16:creationId xmlns:a16="http://schemas.microsoft.com/office/drawing/2014/main" id="{54BE5329-1ABD-4A14-AE48-D48FFE85EF2A}"/>
              </a:ext>
            </a:extLst>
          </p:cNvPr>
          <p:cNvSpPr txBox="1"/>
          <p:nvPr/>
        </p:nvSpPr>
        <p:spPr>
          <a:xfrm>
            <a:off x="5892714" y="1614269"/>
            <a:ext cx="2364259" cy="461665"/>
          </a:xfrm>
          <a:prstGeom prst="rect">
            <a:avLst/>
          </a:prstGeom>
          <a:noFill/>
        </p:spPr>
        <p:txBody>
          <a:bodyPr wrap="square" rtlCol="0">
            <a:spAutoFit/>
          </a:bodyPr>
          <a:lstStyle/>
          <a:p>
            <a:pPr algn="ctr"/>
            <a:r>
              <a:rPr lang="en-US" sz="2400" b="1" dirty="0"/>
              <a:t>Normal </a:t>
            </a:r>
            <a:r>
              <a:rPr lang="en-US" dirty="0"/>
              <a:t> </a:t>
            </a:r>
          </a:p>
        </p:txBody>
      </p:sp>
    </p:spTree>
    <p:extLst>
      <p:ext uri="{BB962C8B-B14F-4D97-AF65-F5344CB8AC3E}">
        <p14:creationId xmlns:p14="http://schemas.microsoft.com/office/powerpoint/2010/main" val="2899708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5B26-DEB6-47F0-A8DC-F9583A07D06A}"/>
              </a:ext>
            </a:extLst>
          </p:cNvPr>
          <p:cNvSpPr>
            <a:spLocks noGrp="1"/>
          </p:cNvSpPr>
          <p:nvPr>
            <p:ph type="title"/>
          </p:nvPr>
        </p:nvSpPr>
        <p:spPr>
          <a:xfrm>
            <a:off x="348113" y="410709"/>
            <a:ext cx="8912160" cy="1144800"/>
          </a:xfrm>
        </p:spPr>
        <p:txBody>
          <a:bodyPr/>
          <a:lstStyle/>
          <a:p>
            <a:pPr algn="ctr"/>
            <a:r>
              <a:rPr lang="en-US" dirty="0"/>
              <a:t>Pre-processing  </a:t>
            </a:r>
          </a:p>
        </p:txBody>
      </p:sp>
      <p:sp>
        <p:nvSpPr>
          <p:cNvPr id="3" name="Text Placeholder 2">
            <a:extLst>
              <a:ext uri="{FF2B5EF4-FFF2-40B4-BE49-F238E27FC236}">
                <a16:creationId xmlns:a16="http://schemas.microsoft.com/office/drawing/2014/main" id="{7817DB79-66EB-4D11-B71E-51F225B7297C}"/>
              </a:ext>
            </a:extLst>
          </p:cNvPr>
          <p:cNvSpPr>
            <a:spLocks noGrp="1"/>
          </p:cNvSpPr>
          <p:nvPr>
            <p:ph type="body"/>
          </p:nvPr>
        </p:nvSpPr>
        <p:spPr>
          <a:xfrm>
            <a:off x="348113" y="2103582"/>
            <a:ext cx="8912160" cy="4162476"/>
          </a:xfrm>
        </p:spPr>
        <p:txBody>
          <a:bodyPr/>
          <a:lstStyle/>
          <a:p>
            <a:pPr marL="342900" indent="-342900">
              <a:buFont typeface="Arial" panose="020B0604020202020204" pitchFamily="34" charset="0"/>
              <a:buChar char="•"/>
            </a:pPr>
            <a:r>
              <a:rPr lang="en-US" sz="2400" dirty="0"/>
              <a:t>We used the kears </a:t>
            </a:r>
            <a:r>
              <a:rPr lang="en-US" sz="2400" b="1" dirty="0"/>
              <a:t>ImageDataGenerator</a:t>
            </a:r>
            <a:r>
              <a:rPr lang="en-US" sz="2400" dirty="0"/>
              <a:t> after create the file paths and labels as a data frame.</a:t>
            </a:r>
          </a:p>
          <a:p>
            <a:pPr marL="342900" indent="-342900">
              <a:buFont typeface="Arial" panose="020B0604020202020204" pitchFamily="34" charset="0"/>
              <a:buChar char="•"/>
            </a:pPr>
            <a:r>
              <a:rPr lang="en-US" sz="2400" dirty="0"/>
              <a:t>We split the data to be .8 train and .2 test.</a:t>
            </a:r>
          </a:p>
          <a:p>
            <a:endParaRPr lang="en-US" dirty="0"/>
          </a:p>
          <a:p>
            <a:endParaRPr lang="en-US" dirty="0"/>
          </a:p>
          <a:p>
            <a:pPr marL="0" indent="0">
              <a:buNone/>
            </a:pPr>
            <a:endParaRPr lang="en-US" dirty="0"/>
          </a:p>
          <a:p>
            <a:r>
              <a:rPr lang="en-US" sz="2400" dirty="0"/>
              <a:t>The data are </a:t>
            </a:r>
            <a:r>
              <a:rPr lang="en-US" sz="2400" b="1" dirty="0"/>
              <a:t>im-balanced, </a:t>
            </a:r>
            <a:r>
              <a:rPr lang="en-US" sz="2400" dirty="0"/>
              <a:t>most of the prediction are set to be normal even it’s really covid</a:t>
            </a:r>
            <a:r>
              <a:rPr lang="en-US" sz="2400" b="1" dirty="0"/>
              <a:t>.</a:t>
            </a:r>
            <a:endParaRPr lang="en-US" sz="2400" dirty="0"/>
          </a:p>
        </p:txBody>
      </p:sp>
      <p:pic>
        <p:nvPicPr>
          <p:cNvPr id="5" name="Picture 4">
            <a:extLst>
              <a:ext uri="{FF2B5EF4-FFF2-40B4-BE49-F238E27FC236}">
                <a16:creationId xmlns:a16="http://schemas.microsoft.com/office/drawing/2014/main" id="{FBB82956-3561-49F7-B4E4-277683BF55EE}"/>
              </a:ext>
            </a:extLst>
          </p:cNvPr>
          <p:cNvPicPr>
            <a:picLocks noChangeAspect="1"/>
          </p:cNvPicPr>
          <p:nvPr/>
        </p:nvPicPr>
        <p:blipFill rotWithShape="1">
          <a:blip r:embed="rId2"/>
          <a:srcRect l="15057" t="45379" r="58906" b="38354"/>
          <a:stretch/>
        </p:blipFill>
        <p:spPr>
          <a:xfrm>
            <a:off x="642552" y="3516789"/>
            <a:ext cx="3212756" cy="1161536"/>
          </a:xfrm>
          <a:prstGeom prst="rect">
            <a:avLst/>
          </a:prstGeom>
        </p:spPr>
      </p:pic>
    </p:spTree>
    <p:extLst>
      <p:ext uri="{BB962C8B-B14F-4D97-AF65-F5344CB8AC3E}">
        <p14:creationId xmlns:p14="http://schemas.microsoft.com/office/powerpoint/2010/main" val="156639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DFF48-F5F9-47EB-81F3-5F6F0FE7CCC1}"/>
              </a:ext>
            </a:extLst>
          </p:cNvPr>
          <p:cNvPicPr>
            <a:picLocks noChangeAspect="1"/>
          </p:cNvPicPr>
          <p:nvPr/>
        </p:nvPicPr>
        <p:blipFill rotWithShape="1">
          <a:blip r:embed="rId2"/>
          <a:srcRect l="38765" t="51443" r="4751" b="16762"/>
          <a:stretch/>
        </p:blipFill>
        <p:spPr>
          <a:xfrm>
            <a:off x="672437" y="2250306"/>
            <a:ext cx="8896865" cy="3797642"/>
          </a:xfrm>
          <a:prstGeom prst="rect">
            <a:avLst/>
          </a:prstGeom>
        </p:spPr>
      </p:pic>
      <p:sp>
        <p:nvSpPr>
          <p:cNvPr id="4" name="TextBox 3">
            <a:extLst>
              <a:ext uri="{FF2B5EF4-FFF2-40B4-BE49-F238E27FC236}">
                <a16:creationId xmlns:a16="http://schemas.microsoft.com/office/drawing/2014/main" id="{626F3A86-D613-426D-803E-BC9371F7E2DB}"/>
              </a:ext>
            </a:extLst>
          </p:cNvPr>
          <p:cNvSpPr txBox="1"/>
          <p:nvPr/>
        </p:nvSpPr>
        <p:spPr>
          <a:xfrm>
            <a:off x="2529016" y="691978"/>
            <a:ext cx="4934465" cy="646331"/>
          </a:xfrm>
          <a:prstGeom prst="rect">
            <a:avLst/>
          </a:prstGeom>
          <a:noFill/>
        </p:spPr>
        <p:txBody>
          <a:bodyPr wrap="square" rtlCol="0">
            <a:spAutoFit/>
          </a:bodyPr>
          <a:lstStyle/>
          <a:p>
            <a:pPr algn="ctr"/>
            <a:r>
              <a:rPr lang="en-GB" sz="3600" b="1" dirty="0" err="1"/>
              <a:t>Im</a:t>
            </a:r>
            <a:r>
              <a:rPr lang="en-GB" sz="3600" b="1" dirty="0"/>
              <a:t>-Balanced</a:t>
            </a:r>
            <a:r>
              <a:rPr lang="en-GB" dirty="0"/>
              <a:t> </a:t>
            </a:r>
            <a:r>
              <a:rPr lang="en-GB" sz="2800" b="1" dirty="0"/>
              <a:t>prediction</a:t>
            </a:r>
            <a:r>
              <a:rPr lang="en-GB" dirty="0"/>
              <a:t> </a:t>
            </a:r>
            <a:endParaRPr lang="en-US" dirty="0"/>
          </a:p>
        </p:txBody>
      </p:sp>
    </p:spTree>
    <p:extLst>
      <p:ext uri="{BB962C8B-B14F-4D97-AF65-F5344CB8AC3E}">
        <p14:creationId xmlns:p14="http://schemas.microsoft.com/office/powerpoint/2010/main" val="140576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363D-C090-4665-9FEF-49243210DDCD}"/>
              </a:ext>
            </a:extLst>
          </p:cNvPr>
          <p:cNvSpPr>
            <a:spLocks noGrp="1"/>
          </p:cNvSpPr>
          <p:nvPr>
            <p:ph type="title"/>
          </p:nvPr>
        </p:nvSpPr>
        <p:spPr/>
        <p:txBody>
          <a:bodyPr/>
          <a:lstStyle/>
          <a:p>
            <a:pPr algn="ctr"/>
            <a:r>
              <a:rPr lang="en-US" sz="2400" b="1" dirty="0"/>
              <a:t>2.1 random sampling makes our life's betters.</a:t>
            </a:r>
          </a:p>
        </p:txBody>
      </p:sp>
      <p:sp>
        <p:nvSpPr>
          <p:cNvPr id="3" name="Text Placeholder 2">
            <a:extLst>
              <a:ext uri="{FF2B5EF4-FFF2-40B4-BE49-F238E27FC236}">
                <a16:creationId xmlns:a16="http://schemas.microsoft.com/office/drawing/2014/main" id="{8790B8B8-2512-40AD-848C-4A33BE895D74}"/>
              </a:ext>
            </a:extLst>
          </p:cNvPr>
          <p:cNvSpPr>
            <a:spLocks noGrp="1"/>
          </p:cNvSpPr>
          <p:nvPr>
            <p:ph type="body"/>
          </p:nvPr>
        </p:nvSpPr>
        <p:spPr>
          <a:xfrm>
            <a:off x="363195" y="1795849"/>
            <a:ext cx="9043965" cy="3876567"/>
          </a:xfrm>
        </p:spPr>
        <p:txBody>
          <a:bodyPr/>
          <a:lstStyle/>
          <a:p>
            <a:pPr marL="342900" indent="-342900">
              <a:buFont typeface="Arial" panose="020B0604020202020204" pitchFamily="34" charset="0"/>
              <a:buChar char="•"/>
            </a:pPr>
            <a:r>
              <a:rPr lang="en-US" sz="2400" dirty="0"/>
              <a:t>We used the </a:t>
            </a:r>
            <a:r>
              <a:rPr lang="en-US" sz="2400" b="1" dirty="0"/>
              <a:t>under random sampling(UMS) </a:t>
            </a:r>
            <a:r>
              <a:rPr lang="en-US" sz="2400" dirty="0"/>
              <a:t>technique to fight the im-balanced data problem.</a:t>
            </a:r>
          </a:p>
          <a:p>
            <a:endParaRPr lang="en-US" sz="2400" dirty="0"/>
          </a:p>
          <a:p>
            <a:pPr marL="342900" indent="-342900">
              <a:buFont typeface="Arial" panose="020B0604020202020204" pitchFamily="34" charset="0"/>
              <a:buChar char="•"/>
            </a:pPr>
            <a:r>
              <a:rPr lang="en-US" sz="2400" dirty="0"/>
              <a:t>UMS chose number of records from the majority class which it’s the normal in this case and make it equals to the minority and it’s the covid class in this case.</a:t>
            </a:r>
          </a:p>
          <a:p>
            <a:endParaRPr lang="en-US" dirty="0"/>
          </a:p>
        </p:txBody>
      </p:sp>
      <p:pic>
        <p:nvPicPr>
          <p:cNvPr id="5" name="Picture 4">
            <a:extLst>
              <a:ext uri="{FF2B5EF4-FFF2-40B4-BE49-F238E27FC236}">
                <a16:creationId xmlns:a16="http://schemas.microsoft.com/office/drawing/2014/main" id="{5A6404DC-799E-4CD6-A9F0-284B7A5D29EB}"/>
              </a:ext>
            </a:extLst>
          </p:cNvPr>
          <p:cNvPicPr>
            <a:picLocks noChangeAspect="1"/>
          </p:cNvPicPr>
          <p:nvPr/>
        </p:nvPicPr>
        <p:blipFill rotWithShape="1">
          <a:blip r:embed="rId2"/>
          <a:srcRect t="45675" r="50000" b="37910"/>
          <a:stretch/>
        </p:blipFill>
        <p:spPr>
          <a:xfrm>
            <a:off x="363195" y="4712708"/>
            <a:ext cx="4951412" cy="914400"/>
          </a:xfrm>
          <a:prstGeom prst="rect">
            <a:avLst/>
          </a:prstGeom>
        </p:spPr>
      </p:pic>
    </p:spTree>
    <p:extLst>
      <p:ext uri="{BB962C8B-B14F-4D97-AF65-F5344CB8AC3E}">
        <p14:creationId xmlns:p14="http://schemas.microsoft.com/office/powerpoint/2010/main" val="848660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8A43-4711-4DA0-AC4B-6F775500A0F3}"/>
              </a:ext>
            </a:extLst>
          </p:cNvPr>
          <p:cNvSpPr>
            <a:spLocks noGrp="1"/>
          </p:cNvSpPr>
          <p:nvPr>
            <p:ph type="title"/>
          </p:nvPr>
        </p:nvSpPr>
        <p:spPr>
          <a:xfrm>
            <a:off x="495000" y="435004"/>
            <a:ext cx="8912160" cy="1144800"/>
          </a:xfrm>
        </p:spPr>
        <p:txBody>
          <a:bodyPr/>
          <a:lstStyle/>
          <a:p>
            <a:pPr algn="ctr"/>
            <a:r>
              <a:rPr lang="en-US" dirty="0"/>
              <a:t>2.2 </a:t>
            </a:r>
            <a:r>
              <a:rPr lang="en-US" dirty="0">
                <a:solidFill>
                  <a:srgbClr val="FF0000"/>
                </a:solidFill>
              </a:rPr>
              <a:t>filters</a:t>
            </a:r>
            <a:r>
              <a:rPr lang="en-US" dirty="0"/>
              <a:t>, </a:t>
            </a:r>
            <a:r>
              <a:rPr lang="en-US" dirty="0">
                <a:highlight>
                  <a:srgbClr val="C0C0C0"/>
                </a:highlight>
              </a:rPr>
              <a:t>filters</a:t>
            </a:r>
            <a:r>
              <a:rPr lang="en-US" dirty="0"/>
              <a:t>, </a:t>
            </a:r>
            <a:r>
              <a:rPr lang="en-US" dirty="0">
                <a:solidFill>
                  <a:schemeClr val="bg1"/>
                </a:solidFill>
              </a:rPr>
              <a:t>filters!</a:t>
            </a:r>
            <a:r>
              <a:rPr lang="en-US" dirty="0"/>
              <a:t> </a:t>
            </a:r>
          </a:p>
        </p:txBody>
      </p:sp>
      <p:sp>
        <p:nvSpPr>
          <p:cNvPr id="3" name="Text Placeholder 2">
            <a:extLst>
              <a:ext uri="{FF2B5EF4-FFF2-40B4-BE49-F238E27FC236}">
                <a16:creationId xmlns:a16="http://schemas.microsoft.com/office/drawing/2014/main" id="{79FE0BBD-FB14-4443-A435-546BAD48C34F}"/>
              </a:ext>
            </a:extLst>
          </p:cNvPr>
          <p:cNvSpPr>
            <a:spLocks noGrp="1"/>
          </p:cNvSpPr>
          <p:nvPr>
            <p:ph type="body"/>
          </p:nvPr>
        </p:nvSpPr>
        <p:spPr>
          <a:xfrm>
            <a:off x="437334" y="2041126"/>
            <a:ext cx="8912160" cy="3977280"/>
          </a:xfrm>
        </p:spPr>
        <p:txBody>
          <a:bodyPr/>
          <a:lstStyle/>
          <a:p>
            <a:r>
              <a:rPr lang="en-GB" dirty="0"/>
              <a:t>We try to apply the </a:t>
            </a:r>
            <a:r>
              <a:rPr lang="en-GB" b="1" dirty="0"/>
              <a:t>equalize</a:t>
            </a:r>
            <a:r>
              <a:rPr lang="en-GB" dirty="0"/>
              <a:t> histogram but, it occurs </a:t>
            </a:r>
            <a:r>
              <a:rPr lang="en-GB" b="1" dirty="0"/>
              <a:t>overfitting</a:t>
            </a:r>
            <a:r>
              <a:rPr lang="en-GB" dirty="0"/>
              <a:t>, and others get bad accuracy. </a:t>
            </a:r>
            <a:endParaRPr lang="en-US" dirty="0"/>
          </a:p>
        </p:txBody>
      </p:sp>
      <p:pic>
        <p:nvPicPr>
          <p:cNvPr id="5" name="Picture 4">
            <a:extLst>
              <a:ext uri="{FF2B5EF4-FFF2-40B4-BE49-F238E27FC236}">
                <a16:creationId xmlns:a16="http://schemas.microsoft.com/office/drawing/2014/main" id="{3D6237E5-B438-4822-A6B8-DEFD529C4D6C}"/>
              </a:ext>
            </a:extLst>
          </p:cNvPr>
          <p:cNvPicPr>
            <a:picLocks noChangeAspect="1"/>
          </p:cNvPicPr>
          <p:nvPr/>
        </p:nvPicPr>
        <p:blipFill rotWithShape="1">
          <a:blip r:embed="rId2"/>
          <a:srcRect l="7289" t="5281" r="9360" b="720"/>
          <a:stretch/>
        </p:blipFill>
        <p:spPr>
          <a:xfrm>
            <a:off x="1340937" y="2799029"/>
            <a:ext cx="7644714" cy="3225779"/>
          </a:xfrm>
          <a:prstGeom prst="rect">
            <a:avLst/>
          </a:prstGeom>
        </p:spPr>
      </p:pic>
    </p:spTree>
    <p:extLst>
      <p:ext uri="{BB962C8B-B14F-4D97-AF65-F5344CB8AC3E}">
        <p14:creationId xmlns:p14="http://schemas.microsoft.com/office/powerpoint/2010/main" val="55067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A84F-B5CB-4831-9566-9AE49BBF2B5B}"/>
              </a:ext>
            </a:extLst>
          </p:cNvPr>
          <p:cNvSpPr>
            <a:spLocks noGrp="1"/>
          </p:cNvSpPr>
          <p:nvPr>
            <p:ph type="title"/>
          </p:nvPr>
        </p:nvSpPr>
        <p:spPr>
          <a:xfrm>
            <a:off x="495332" y="-106962"/>
            <a:ext cx="8912160" cy="831892"/>
          </a:xfrm>
        </p:spPr>
        <p:txBody>
          <a:bodyPr/>
          <a:lstStyle/>
          <a:p>
            <a:pPr algn="ctr"/>
            <a:r>
              <a:rPr lang="en-GB" b="1" dirty="0"/>
              <a:t>Model</a:t>
            </a:r>
            <a:r>
              <a:rPr lang="en-GB" dirty="0"/>
              <a:t> </a:t>
            </a:r>
            <a:endParaRPr lang="en-US" dirty="0"/>
          </a:p>
        </p:txBody>
      </p:sp>
      <p:pic>
        <p:nvPicPr>
          <p:cNvPr id="5" name="Picture 4">
            <a:extLst>
              <a:ext uri="{FF2B5EF4-FFF2-40B4-BE49-F238E27FC236}">
                <a16:creationId xmlns:a16="http://schemas.microsoft.com/office/drawing/2014/main" id="{3F8B6267-73EF-48E8-B2A4-D96CF92C8025}"/>
              </a:ext>
            </a:extLst>
          </p:cNvPr>
          <p:cNvPicPr>
            <a:picLocks noChangeAspect="1"/>
          </p:cNvPicPr>
          <p:nvPr/>
        </p:nvPicPr>
        <p:blipFill rotWithShape="1">
          <a:blip r:embed="rId2"/>
          <a:srcRect l="9234" t="10033" r="48091" b="8776"/>
          <a:stretch/>
        </p:blipFill>
        <p:spPr>
          <a:xfrm>
            <a:off x="1351477" y="832023"/>
            <a:ext cx="7199870" cy="5387546"/>
          </a:xfrm>
          <a:prstGeom prst="rect">
            <a:avLst/>
          </a:prstGeom>
        </p:spPr>
      </p:pic>
    </p:spTree>
    <p:extLst>
      <p:ext uri="{BB962C8B-B14F-4D97-AF65-F5344CB8AC3E}">
        <p14:creationId xmlns:p14="http://schemas.microsoft.com/office/powerpoint/2010/main" val="3788390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1096</TotalTime>
  <Words>470</Words>
  <Application>Microsoft Office PowerPoint</Application>
  <PresentationFormat>Custom</PresentationFormat>
  <Paragraphs>64</Paragraphs>
  <Slides>19</Slides>
  <Notes>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19</vt:i4>
      </vt:variant>
    </vt:vector>
  </HeadingPairs>
  <TitlesOfParts>
    <vt:vector size="33" baseType="lpstr">
      <vt:lpstr>맑은 고딕</vt:lpstr>
      <vt:lpstr>Arial</vt:lpstr>
      <vt:lpstr>Calibri</vt:lpstr>
      <vt:lpstr>Samsung Sharp Sans</vt:lpstr>
      <vt:lpstr>Samsung Sharp Sans Bold</vt:lpstr>
      <vt:lpstr>SamsungOne 400</vt:lpstr>
      <vt:lpstr>SamsungOne 400C</vt:lpstr>
      <vt:lpstr>Symbol</vt:lpstr>
      <vt:lpstr>Times New Roman</vt:lpstr>
      <vt:lpstr>Wingdings</vt:lpstr>
      <vt:lpstr>Office Theme</vt:lpstr>
      <vt:lpstr>Office Theme</vt:lpstr>
      <vt:lpstr>Office Theme</vt:lpstr>
      <vt:lpstr>Office Theme</vt:lpstr>
      <vt:lpstr>PowerPoint Presentation</vt:lpstr>
      <vt:lpstr>Agenda </vt:lpstr>
      <vt:lpstr>Intro </vt:lpstr>
      <vt:lpstr>PowerPoint Presentation</vt:lpstr>
      <vt:lpstr>Pre-processing  </vt:lpstr>
      <vt:lpstr>PowerPoint Presentation</vt:lpstr>
      <vt:lpstr>2.1 random sampling makes our life's betters.</vt:lpstr>
      <vt:lpstr>2.2 filters, filters, filters! </vt:lpstr>
      <vt:lpstr>Model </vt:lpstr>
      <vt:lpstr>PowerPoint Presentation</vt:lpstr>
      <vt:lpstr>3.2 Prediction </vt:lpstr>
      <vt:lpstr>Design thinking </vt:lpstr>
      <vt:lpstr>What tools are needed?g</vt:lpstr>
      <vt:lpstr>The promblem we are trying to solve :</vt:lpstr>
      <vt:lpstr>API</vt:lpstr>
      <vt:lpstr>PowerPoint Presentation</vt:lpstr>
      <vt:lpstr>Predict-Path prediction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subject/>
  <dc:creator>Soon Yong Chang</dc:creator>
  <dc:description/>
  <cp:lastModifiedBy>mohamed192494@fci.bu.edu.eg</cp:lastModifiedBy>
  <cp:revision>2496</cp:revision>
  <dcterms:created xsi:type="dcterms:W3CDTF">2019-07-06T14:12:49Z</dcterms:created>
  <dcterms:modified xsi:type="dcterms:W3CDTF">2021-09-28T17:01:15Z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SCPROP">
    <vt:lpwstr>NSCCustomProperty</vt:lpwstr>
  </property>
  <property fmtid="{D5CDD505-2E9C-101B-9397-08002B2CF9AE}" pid="8" name="Notes">
    <vt:i4>28</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37</vt:i4>
  </property>
</Properties>
</file>